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77" r:id="rId3"/>
    <p:sldId id="259" r:id="rId4"/>
    <p:sldId id="260" r:id="rId5"/>
    <p:sldId id="258" r:id="rId6"/>
    <p:sldId id="261" r:id="rId7"/>
    <p:sldId id="262" r:id="rId8"/>
    <p:sldId id="274" r:id="rId9"/>
    <p:sldId id="263" r:id="rId10"/>
    <p:sldId id="265" r:id="rId11"/>
    <p:sldId id="272" r:id="rId12"/>
    <p:sldId id="264" r:id="rId13"/>
    <p:sldId id="273" r:id="rId14"/>
    <p:sldId id="266" r:id="rId15"/>
    <p:sldId id="267" r:id="rId16"/>
    <p:sldId id="268" r:id="rId17"/>
    <p:sldId id="269" r:id="rId18"/>
    <p:sldId id="270" r:id="rId19"/>
    <p:sldId id="276" r:id="rId20"/>
    <p:sldId id="271"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734" autoAdjust="0"/>
    <p:restoredTop sz="94660"/>
  </p:normalViewPr>
  <p:slideViewPr>
    <p:cSldViewPr snapToGrid="0">
      <p:cViewPr varScale="1">
        <p:scale>
          <a:sx n="85" d="100"/>
          <a:sy n="85" d="100"/>
        </p:scale>
        <p:origin x="605" y="6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12A5C-9BC7-4A59-89E9-8594AD018EB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4CBC4B4-5BA3-47AD-B311-28152B370D2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C8790A3-ABAF-4190-BB4D-4F2784B57074}"/>
              </a:ext>
            </a:extLst>
          </p:cNvPr>
          <p:cNvSpPr>
            <a:spLocks noGrp="1"/>
          </p:cNvSpPr>
          <p:nvPr>
            <p:ph type="dt" sz="half" idx="10"/>
          </p:nvPr>
        </p:nvSpPr>
        <p:spPr/>
        <p:txBody>
          <a:bodyPr/>
          <a:lstStyle/>
          <a:p>
            <a:fld id="{32BEA6F8-9BB1-4C98-A9C7-AFFC068D79C5}" type="datetimeFigureOut">
              <a:rPr lang="en-US" smtClean="0"/>
              <a:t>11/21/2021</a:t>
            </a:fld>
            <a:endParaRPr lang="en-US"/>
          </a:p>
        </p:txBody>
      </p:sp>
      <p:sp>
        <p:nvSpPr>
          <p:cNvPr id="5" name="Footer Placeholder 4">
            <a:extLst>
              <a:ext uri="{FF2B5EF4-FFF2-40B4-BE49-F238E27FC236}">
                <a16:creationId xmlns:a16="http://schemas.microsoft.com/office/drawing/2014/main" id="{88BDE76F-AD73-49B6-9357-DC68DC2426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41929F-5079-4E1D-9AEF-D7B6ABF2C269}"/>
              </a:ext>
            </a:extLst>
          </p:cNvPr>
          <p:cNvSpPr>
            <a:spLocks noGrp="1"/>
          </p:cNvSpPr>
          <p:nvPr>
            <p:ph type="sldNum" sz="quarter" idx="12"/>
          </p:nvPr>
        </p:nvSpPr>
        <p:spPr/>
        <p:txBody>
          <a:bodyPr/>
          <a:lstStyle/>
          <a:p>
            <a:fld id="{5FB6836E-F236-4150-8BA3-2B0A7627AE08}" type="slidenum">
              <a:rPr lang="en-US" smtClean="0"/>
              <a:t>‹#›</a:t>
            </a:fld>
            <a:endParaRPr lang="en-US"/>
          </a:p>
        </p:txBody>
      </p:sp>
    </p:spTree>
    <p:extLst>
      <p:ext uri="{BB962C8B-B14F-4D97-AF65-F5344CB8AC3E}">
        <p14:creationId xmlns:p14="http://schemas.microsoft.com/office/powerpoint/2010/main" val="12512998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F7A713-134F-47AD-BCFB-71527248421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D1FE26F-F203-481C-92E0-A7B01D8D266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40B3C7-4C92-4B8E-A2B8-D7F565C00E30}"/>
              </a:ext>
            </a:extLst>
          </p:cNvPr>
          <p:cNvSpPr>
            <a:spLocks noGrp="1"/>
          </p:cNvSpPr>
          <p:nvPr>
            <p:ph type="dt" sz="half" idx="10"/>
          </p:nvPr>
        </p:nvSpPr>
        <p:spPr/>
        <p:txBody>
          <a:bodyPr/>
          <a:lstStyle/>
          <a:p>
            <a:fld id="{32BEA6F8-9BB1-4C98-A9C7-AFFC068D79C5}" type="datetimeFigureOut">
              <a:rPr lang="en-US" smtClean="0"/>
              <a:t>11/21/2021</a:t>
            </a:fld>
            <a:endParaRPr lang="en-US"/>
          </a:p>
        </p:txBody>
      </p:sp>
      <p:sp>
        <p:nvSpPr>
          <p:cNvPr id="5" name="Footer Placeholder 4">
            <a:extLst>
              <a:ext uri="{FF2B5EF4-FFF2-40B4-BE49-F238E27FC236}">
                <a16:creationId xmlns:a16="http://schemas.microsoft.com/office/drawing/2014/main" id="{773956E0-5DC1-4633-BAA8-DD3FA8BCDF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DA4CAD-F272-4813-99F5-A0E9586FD6A7}"/>
              </a:ext>
            </a:extLst>
          </p:cNvPr>
          <p:cNvSpPr>
            <a:spLocks noGrp="1"/>
          </p:cNvSpPr>
          <p:nvPr>
            <p:ph type="sldNum" sz="quarter" idx="12"/>
          </p:nvPr>
        </p:nvSpPr>
        <p:spPr/>
        <p:txBody>
          <a:bodyPr/>
          <a:lstStyle/>
          <a:p>
            <a:fld id="{5FB6836E-F236-4150-8BA3-2B0A7627AE08}" type="slidenum">
              <a:rPr lang="en-US" smtClean="0"/>
              <a:t>‹#›</a:t>
            </a:fld>
            <a:endParaRPr lang="en-US"/>
          </a:p>
        </p:txBody>
      </p:sp>
    </p:spTree>
    <p:extLst>
      <p:ext uri="{BB962C8B-B14F-4D97-AF65-F5344CB8AC3E}">
        <p14:creationId xmlns:p14="http://schemas.microsoft.com/office/powerpoint/2010/main" val="30377095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3FA4620-EF73-421A-8DA1-F693B5D49F4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D4B73E5-1117-4BAE-83E9-111F67363AC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5BCBD4-9333-4D30-A439-63BC637D646A}"/>
              </a:ext>
            </a:extLst>
          </p:cNvPr>
          <p:cNvSpPr>
            <a:spLocks noGrp="1"/>
          </p:cNvSpPr>
          <p:nvPr>
            <p:ph type="dt" sz="half" idx="10"/>
          </p:nvPr>
        </p:nvSpPr>
        <p:spPr/>
        <p:txBody>
          <a:bodyPr/>
          <a:lstStyle/>
          <a:p>
            <a:fld id="{32BEA6F8-9BB1-4C98-A9C7-AFFC068D79C5}" type="datetimeFigureOut">
              <a:rPr lang="en-US" smtClean="0"/>
              <a:t>11/21/2021</a:t>
            </a:fld>
            <a:endParaRPr lang="en-US"/>
          </a:p>
        </p:txBody>
      </p:sp>
      <p:sp>
        <p:nvSpPr>
          <p:cNvPr id="5" name="Footer Placeholder 4">
            <a:extLst>
              <a:ext uri="{FF2B5EF4-FFF2-40B4-BE49-F238E27FC236}">
                <a16:creationId xmlns:a16="http://schemas.microsoft.com/office/drawing/2014/main" id="{1BA768F3-6C9A-4E3A-8251-CAE019611B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D7ADF6-7EBB-41FA-9C82-8858E932BE93}"/>
              </a:ext>
            </a:extLst>
          </p:cNvPr>
          <p:cNvSpPr>
            <a:spLocks noGrp="1"/>
          </p:cNvSpPr>
          <p:nvPr>
            <p:ph type="sldNum" sz="quarter" idx="12"/>
          </p:nvPr>
        </p:nvSpPr>
        <p:spPr/>
        <p:txBody>
          <a:bodyPr/>
          <a:lstStyle/>
          <a:p>
            <a:fld id="{5FB6836E-F236-4150-8BA3-2B0A7627AE08}" type="slidenum">
              <a:rPr lang="en-US" smtClean="0"/>
              <a:t>‹#›</a:t>
            </a:fld>
            <a:endParaRPr lang="en-US"/>
          </a:p>
        </p:txBody>
      </p:sp>
    </p:spTree>
    <p:extLst>
      <p:ext uri="{BB962C8B-B14F-4D97-AF65-F5344CB8AC3E}">
        <p14:creationId xmlns:p14="http://schemas.microsoft.com/office/powerpoint/2010/main" val="34731659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3F12C-78DF-403E-BA30-34DDBE20F9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186955B-9C8F-4FB4-9800-EEC9DA04C3D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7B658C-9A5B-487A-BB6E-1CA5912B6DFB}"/>
              </a:ext>
            </a:extLst>
          </p:cNvPr>
          <p:cNvSpPr>
            <a:spLocks noGrp="1"/>
          </p:cNvSpPr>
          <p:nvPr>
            <p:ph type="dt" sz="half" idx="10"/>
          </p:nvPr>
        </p:nvSpPr>
        <p:spPr/>
        <p:txBody>
          <a:bodyPr/>
          <a:lstStyle/>
          <a:p>
            <a:fld id="{32BEA6F8-9BB1-4C98-A9C7-AFFC068D79C5}" type="datetimeFigureOut">
              <a:rPr lang="en-US" smtClean="0"/>
              <a:t>11/21/2021</a:t>
            </a:fld>
            <a:endParaRPr lang="en-US"/>
          </a:p>
        </p:txBody>
      </p:sp>
      <p:sp>
        <p:nvSpPr>
          <p:cNvPr id="5" name="Footer Placeholder 4">
            <a:extLst>
              <a:ext uri="{FF2B5EF4-FFF2-40B4-BE49-F238E27FC236}">
                <a16:creationId xmlns:a16="http://schemas.microsoft.com/office/drawing/2014/main" id="{4CA43F2E-537A-40E0-BC85-22E41F3F25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186E5C-67A4-4B43-8A87-DA15FCDA2225}"/>
              </a:ext>
            </a:extLst>
          </p:cNvPr>
          <p:cNvSpPr>
            <a:spLocks noGrp="1"/>
          </p:cNvSpPr>
          <p:nvPr>
            <p:ph type="sldNum" sz="quarter" idx="12"/>
          </p:nvPr>
        </p:nvSpPr>
        <p:spPr/>
        <p:txBody>
          <a:bodyPr/>
          <a:lstStyle/>
          <a:p>
            <a:fld id="{5FB6836E-F236-4150-8BA3-2B0A7627AE08}" type="slidenum">
              <a:rPr lang="en-US" smtClean="0"/>
              <a:t>‹#›</a:t>
            </a:fld>
            <a:endParaRPr lang="en-US"/>
          </a:p>
        </p:txBody>
      </p:sp>
    </p:spTree>
    <p:extLst>
      <p:ext uri="{BB962C8B-B14F-4D97-AF65-F5344CB8AC3E}">
        <p14:creationId xmlns:p14="http://schemas.microsoft.com/office/powerpoint/2010/main" val="12657025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8153B2-B639-4C20-8A8E-59C75050BBE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FA1BD6A-32A5-4A7F-9F37-17C6BF72B64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41EED98-98C6-4DBA-9996-231B8CD37640}"/>
              </a:ext>
            </a:extLst>
          </p:cNvPr>
          <p:cNvSpPr>
            <a:spLocks noGrp="1"/>
          </p:cNvSpPr>
          <p:nvPr>
            <p:ph type="dt" sz="half" idx="10"/>
          </p:nvPr>
        </p:nvSpPr>
        <p:spPr/>
        <p:txBody>
          <a:bodyPr/>
          <a:lstStyle/>
          <a:p>
            <a:fld id="{32BEA6F8-9BB1-4C98-A9C7-AFFC068D79C5}" type="datetimeFigureOut">
              <a:rPr lang="en-US" smtClean="0"/>
              <a:t>11/21/2021</a:t>
            </a:fld>
            <a:endParaRPr lang="en-US"/>
          </a:p>
        </p:txBody>
      </p:sp>
      <p:sp>
        <p:nvSpPr>
          <p:cNvPr id="5" name="Footer Placeholder 4">
            <a:extLst>
              <a:ext uri="{FF2B5EF4-FFF2-40B4-BE49-F238E27FC236}">
                <a16:creationId xmlns:a16="http://schemas.microsoft.com/office/drawing/2014/main" id="{09474183-E979-4041-89FC-28B7E5CBAA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1B4F11-6B23-49EC-ABCD-31849AA31B7F}"/>
              </a:ext>
            </a:extLst>
          </p:cNvPr>
          <p:cNvSpPr>
            <a:spLocks noGrp="1"/>
          </p:cNvSpPr>
          <p:nvPr>
            <p:ph type="sldNum" sz="quarter" idx="12"/>
          </p:nvPr>
        </p:nvSpPr>
        <p:spPr/>
        <p:txBody>
          <a:bodyPr/>
          <a:lstStyle/>
          <a:p>
            <a:fld id="{5FB6836E-F236-4150-8BA3-2B0A7627AE08}" type="slidenum">
              <a:rPr lang="en-US" smtClean="0"/>
              <a:t>‹#›</a:t>
            </a:fld>
            <a:endParaRPr lang="en-US"/>
          </a:p>
        </p:txBody>
      </p:sp>
    </p:spTree>
    <p:extLst>
      <p:ext uri="{BB962C8B-B14F-4D97-AF65-F5344CB8AC3E}">
        <p14:creationId xmlns:p14="http://schemas.microsoft.com/office/powerpoint/2010/main" val="21725204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7B7D09-5E58-4215-9959-811EF36F52B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19FBABA-74C0-453A-AB72-C750603421D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1B5AE6F-5F1B-4009-A798-94580E1B876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3479132-A712-4F8C-96D7-C288BA6CD241}"/>
              </a:ext>
            </a:extLst>
          </p:cNvPr>
          <p:cNvSpPr>
            <a:spLocks noGrp="1"/>
          </p:cNvSpPr>
          <p:nvPr>
            <p:ph type="dt" sz="half" idx="10"/>
          </p:nvPr>
        </p:nvSpPr>
        <p:spPr/>
        <p:txBody>
          <a:bodyPr/>
          <a:lstStyle/>
          <a:p>
            <a:fld id="{32BEA6F8-9BB1-4C98-A9C7-AFFC068D79C5}" type="datetimeFigureOut">
              <a:rPr lang="en-US" smtClean="0"/>
              <a:t>11/21/2021</a:t>
            </a:fld>
            <a:endParaRPr lang="en-US"/>
          </a:p>
        </p:txBody>
      </p:sp>
      <p:sp>
        <p:nvSpPr>
          <p:cNvPr id="6" name="Footer Placeholder 5">
            <a:extLst>
              <a:ext uri="{FF2B5EF4-FFF2-40B4-BE49-F238E27FC236}">
                <a16:creationId xmlns:a16="http://schemas.microsoft.com/office/drawing/2014/main" id="{5BC45E2B-9F58-47CA-8307-58D1559A427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1301E47-7C45-45E1-BD07-54508E26C178}"/>
              </a:ext>
            </a:extLst>
          </p:cNvPr>
          <p:cNvSpPr>
            <a:spLocks noGrp="1"/>
          </p:cNvSpPr>
          <p:nvPr>
            <p:ph type="sldNum" sz="quarter" idx="12"/>
          </p:nvPr>
        </p:nvSpPr>
        <p:spPr/>
        <p:txBody>
          <a:bodyPr/>
          <a:lstStyle/>
          <a:p>
            <a:fld id="{5FB6836E-F236-4150-8BA3-2B0A7627AE08}" type="slidenum">
              <a:rPr lang="en-US" smtClean="0"/>
              <a:t>‹#›</a:t>
            </a:fld>
            <a:endParaRPr lang="en-US"/>
          </a:p>
        </p:txBody>
      </p:sp>
    </p:spTree>
    <p:extLst>
      <p:ext uri="{BB962C8B-B14F-4D97-AF65-F5344CB8AC3E}">
        <p14:creationId xmlns:p14="http://schemas.microsoft.com/office/powerpoint/2010/main" val="3381216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8715CD-F12F-43F6-AB54-E5E7181FD0F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FB40265-A172-41CF-847A-B6F5F2B3DED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2D2CC7D-DA10-4383-B2D2-D5392593904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0C29097-AFBB-4A81-AFBB-967026EFA04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31E7E7D-7774-48BE-AEA9-BA3C617CB93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B7237C8-C357-4E26-A580-E849584A864B}"/>
              </a:ext>
            </a:extLst>
          </p:cNvPr>
          <p:cNvSpPr>
            <a:spLocks noGrp="1"/>
          </p:cNvSpPr>
          <p:nvPr>
            <p:ph type="dt" sz="half" idx="10"/>
          </p:nvPr>
        </p:nvSpPr>
        <p:spPr/>
        <p:txBody>
          <a:bodyPr/>
          <a:lstStyle/>
          <a:p>
            <a:fld id="{32BEA6F8-9BB1-4C98-A9C7-AFFC068D79C5}" type="datetimeFigureOut">
              <a:rPr lang="en-US" smtClean="0"/>
              <a:t>11/21/2021</a:t>
            </a:fld>
            <a:endParaRPr lang="en-US"/>
          </a:p>
        </p:txBody>
      </p:sp>
      <p:sp>
        <p:nvSpPr>
          <p:cNvPr id="8" name="Footer Placeholder 7">
            <a:extLst>
              <a:ext uri="{FF2B5EF4-FFF2-40B4-BE49-F238E27FC236}">
                <a16:creationId xmlns:a16="http://schemas.microsoft.com/office/drawing/2014/main" id="{BA86CF7E-A99F-4D71-916E-43A3EFB6332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9758A4A-D283-4929-BBB0-33659FD937DC}"/>
              </a:ext>
            </a:extLst>
          </p:cNvPr>
          <p:cNvSpPr>
            <a:spLocks noGrp="1"/>
          </p:cNvSpPr>
          <p:nvPr>
            <p:ph type="sldNum" sz="quarter" idx="12"/>
          </p:nvPr>
        </p:nvSpPr>
        <p:spPr/>
        <p:txBody>
          <a:bodyPr/>
          <a:lstStyle/>
          <a:p>
            <a:fld id="{5FB6836E-F236-4150-8BA3-2B0A7627AE08}" type="slidenum">
              <a:rPr lang="en-US" smtClean="0"/>
              <a:t>‹#›</a:t>
            </a:fld>
            <a:endParaRPr lang="en-US"/>
          </a:p>
        </p:txBody>
      </p:sp>
    </p:spTree>
    <p:extLst>
      <p:ext uri="{BB962C8B-B14F-4D97-AF65-F5344CB8AC3E}">
        <p14:creationId xmlns:p14="http://schemas.microsoft.com/office/powerpoint/2010/main" val="17506894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F70529-8B89-4571-A5C5-52ADA9FE8F4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C0555C6-C1EE-4100-A4C7-3F195F95DAB8}"/>
              </a:ext>
            </a:extLst>
          </p:cNvPr>
          <p:cNvSpPr>
            <a:spLocks noGrp="1"/>
          </p:cNvSpPr>
          <p:nvPr>
            <p:ph type="dt" sz="half" idx="10"/>
          </p:nvPr>
        </p:nvSpPr>
        <p:spPr/>
        <p:txBody>
          <a:bodyPr/>
          <a:lstStyle/>
          <a:p>
            <a:fld id="{32BEA6F8-9BB1-4C98-A9C7-AFFC068D79C5}" type="datetimeFigureOut">
              <a:rPr lang="en-US" smtClean="0"/>
              <a:t>11/21/2021</a:t>
            </a:fld>
            <a:endParaRPr lang="en-US"/>
          </a:p>
        </p:txBody>
      </p:sp>
      <p:sp>
        <p:nvSpPr>
          <p:cNvPr id="4" name="Footer Placeholder 3">
            <a:extLst>
              <a:ext uri="{FF2B5EF4-FFF2-40B4-BE49-F238E27FC236}">
                <a16:creationId xmlns:a16="http://schemas.microsoft.com/office/drawing/2014/main" id="{1DE648D4-D203-4D27-A3FA-0938783B79C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BDBC5EE-81B9-45AD-93A6-7240E1BE272F}"/>
              </a:ext>
            </a:extLst>
          </p:cNvPr>
          <p:cNvSpPr>
            <a:spLocks noGrp="1"/>
          </p:cNvSpPr>
          <p:nvPr>
            <p:ph type="sldNum" sz="quarter" idx="12"/>
          </p:nvPr>
        </p:nvSpPr>
        <p:spPr/>
        <p:txBody>
          <a:bodyPr/>
          <a:lstStyle/>
          <a:p>
            <a:fld id="{5FB6836E-F236-4150-8BA3-2B0A7627AE08}" type="slidenum">
              <a:rPr lang="en-US" smtClean="0"/>
              <a:t>‹#›</a:t>
            </a:fld>
            <a:endParaRPr lang="en-US"/>
          </a:p>
        </p:txBody>
      </p:sp>
    </p:spTree>
    <p:extLst>
      <p:ext uri="{BB962C8B-B14F-4D97-AF65-F5344CB8AC3E}">
        <p14:creationId xmlns:p14="http://schemas.microsoft.com/office/powerpoint/2010/main" val="21538457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EC426AE-221C-4AED-BCAB-A43F63BA3399}"/>
              </a:ext>
            </a:extLst>
          </p:cNvPr>
          <p:cNvSpPr>
            <a:spLocks noGrp="1"/>
          </p:cNvSpPr>
          <p:nvPr>
            <p:ph type="dt" sz="half" idx="10"/>
          </p:nvPr>
        </p:nvSpPr>
        <p:spPr/>
        <p:txBody>
          <a:bodyPr/>
          <a:lstStyle/>
          <a:p>
            <a:fld id="{32BEA6F8-9BB1-4C98-A9C7-AFFC068D79C5}" type="datetimeFigureOut">
              <a:rPr lang="en-US" smtClean="0"/>
              <a:t>11/21/2021</a:t>
            </a:fld>
            <a:endParaRPr lang="en-US"/>
          </a:p>
        </p:txBody>
      </p:sp>
      <p:sp>
        <p:nvSpPr>
          <p:cNvPr id="3" name="Footer Placeholder 2">
            <a:extLst>
              <a:ext uri="{FF2B5EF4-FFF2-40B4-BE49-F238E27FC236}">
                <a16:creationId xmlns:a16="http://schemas.microsoft.com/office/drawing/2014/main" id="{D2EDEB92-961F-44B9-A78E-8F5070952AB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7B86531-12A1-4F43-8787-F409D8CE6AEE}"/>
              </a:ext>
            </a:extLst>
          </p:cNvPr>
          <p:cNvSpPr>
            <a:spLocks noGrp="1"/>
          </p:cNvSpPr>
          <p:nvPr>
            <p:ph type="sldNum" sz="quarter" idx="12"/>
          </p:nvPr>
        </p:nvSpPr>
        <p:spPr/>
        <p:txBody>
          <a:bodyPr/>
          <a:lstStyle/>
          <a:p>
            <a:fld id="{5FB6836E-F236-4150-8BA3-2B0A7627AE08}" type="slidenum">
              <a:rPr lang="en-US" smtClean="0"/>
              <a:t>‹#›</a:t>
            </a:fld>
            <a:endParaRPr lang="en-US"/>
          </a:p>
        </p:txBody>
      </p:sp>
    </p:spTree>
    <p:extLst>
      <p:ext uri="{BB962C8B-B14F-4D97-AF65-F5344CB8AC3E}">
        <p14:creationId xmlns:p14="http://schemas.microsoft.com/office/powerpoint/2010/main" val="3457629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82B43E-D023-416E-B7A7-3F1FF09FB4E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9329053-A7D7-4416-913B-08C06127D3E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33A8E02-F50E-416B-B549-E4B7493EED5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1539599-51A3-4621-835D-DEF97947FBD8}"/>
              </a:ext>
            </a:extLst>
          </p:cNvPr>
          <p:cNvSpPr>
            <a:spLocks noGrp="1"/>
          </p:cNvSpPr>
          <p:nvPr>
            <p:ph type="dt" sz="half" idx="10"/>
          </p:nvPr>
        </p:nvSpPr>
        <p:spPr/>
        <p:txBody>
          <a:bodyPr/>
          <a:lstStyle/>
          <a:p>
            <a:fld id="{32BEA6F8-9BB1-4C98-A9C7-AFFC068D79C5}" type="datetimeFigureOut">
              <a:rPr lang="en-US" smtClean="0"/>
              <a:t>11/21/2021</a:t>
            </a:fld>
            <a:endParaRPr lang="en-US"/>
          </a:p>
        </p:txBody>
      </p:sp>
      <p:sp>
        <p:nvSpPr>
          <p:cNvPr id="6" name="Footer Placeholder 5">
            <a:extLst>
              <a:ext uri="{FF2B5EF4-FFF2-40B4-BE49-F238E27FC236}">
                <a16:creationId xmlns:a16="http://schemas.microsoft.com/office/drawing/2014/main" id="{FAAE74CE-278C-4CB0-8325-72A99F7EA2D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AB8E036-1AF3-42B4-B86A-A8BDDA8EA069}"/>
              </a:ext>
            </a:extLst>
          </p:cNvPr>
          <p:cNvSpPr>
            <a:spLocks noGrp="1"/>
          </p:cNvSpPr>
          <p:nvPr>
            <p:ph type="sldNum" sz="quarter" idx="12"/>
          </p:nvPr>
        </p:nvSpPr>
        <p:spPr/>
        <p:txBody>
          <a:bodyPr/>
          <a:lstStyle/>
          <a:p>
            <a:fld id="{5FB6836E-F236-4150-8BA3-2B0A7627AE08}" type="slidenum">
              <a:rPr lang="en-US" smtClean="0"/>
              <a:t>‹#›</a:t>
            </a:fld>
            <a:endParaRPr lang="en-US"/>
          </a:p>
        </p:txBody>
      </p:sp>
    </p:spTree>
    <p:extLst>
      <p:ext uri="{BB962C8B-B14F-4D97-AF65-F5344CB8AC3E}">
        <p14:creationId xmlns:p14="http://schemas.microsoft.com/office/powerpoint/2010/main" val="26628981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DC39A7-2A22-4C0C-8A7D-C41417040AE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1E37948-9835-48EF-AD24-94164DADEF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9C97DB6-0614-43FA-B228-7D99498652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A8DEB51-21C6-4BC2-91CB-5FD90190A5D9}"/>
              </a:ext>
            </a:extLst>
          </p:cNvPr>
          <p:cNvSpPr>
            <a:spLocks noGrp="1"/>
          </p:cNvSpPr>
          <p:nvPr>
            <p:ph type="dt" sz="half" idx="10"/>
          </p:nvPr>
        </p:nvSpPr>
        <p:spPr/>
        <p:txBody>
          <a:bodyPr/>
          <a:lstStyle/>
          <a:p>
            <a:fld id="{32BEA6F8-9BB1-4C98-A9C7-AFFC068D79C5}" type="datetimeFigureOut">
              <a:rPr lang="en-US" smtClean="0"/>
              <a:t>11/21/2021</a:t>
            </a:fld>
            <a:endParaRPr lang="en-US"/>
          </a:p>
        </p:txBody>
      </p:sp>
      <p:sp>
        <p:nvSpPr>
          <p:cNvPr id="6" name="Footer Placeholder 5">
            <a:extLst>
              <a:ext uri="{FF2B5EF4-FFF2-40B4-BE49-F238E27FC236}">
                <a16:creationId xmlns:a16="http://schemas.microsoft.com/office/drawing/2014/main" id="{78895CDA-5F47-41B6-A58C-5DB0FFEC3EB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9C5C121-8CC4-4902-A708-037A06B239E9}"/>
              </a:ext>
            </a:extLst>
          </p:cNvPr>
          <p:cNvSpPr>
            <a:spLocks noGrp="1"/>
          </p:cNvSpPr>
          <p:nvPr>
            <p:ph type="sldNum" sz="quarter" idx="12"/>
          </p:nvPr>
        </p:nvSpPr>
        <p:spPr/>
        <p:txBody>
          <a:bodyPr/>
          <a:lstStyle/>
          <a:p>
            <a:fld id="{5FB6836E-F236-4150-8BA3-2B0A7627AE08}" type="slidenum">
              <a:rPr lang="en-US" smtClean="0"/>
              <a:t>‹#›</a:t>
            </a:fld>
            <a:endParaRPr lang="en-US"/>
          </a:p>
        </p:txBody>
      </p:sp>
    </p:spTree>
    <p:extLst>
      <p:ext uri="{BB962C8B-B14F-4D97-AF65-F5344CB8AC3E}">
        <p14:creationId xmlns:p14="http://schemas.microsoft.com/office/powerpoint/2010/main" val="27535307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E470CA5-1CEB-4A21-A908-4E83D751D68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34A47EF-BAC4-426A-82D4-C022F6E2444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AC48C4-9ABA-498A-8DFC-8E868CD6DE1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2BEA6F8-9BB1-4C98-A9C7-AFFC068D79C5}" type="datetimeFigureOut">
              <a:rPr lang="en-US" smtClean="0"/>
              <a:t>11/21/2021</a:t>
            </a:fld>
            <a:endParaRPr lang="en-US"/>
          </a:p>
        </p:txBody>
      </p:sp>
      <p:sp>
        <p:nvSpPr>
          <p:cNvPr id="5" name="Footer Placeholder 4">
            <a:extLst>
              <a:ext uri="{FF2B5EF4-FFF2-40B4-BE49-F238E27FC236}">
                <a16:creationId xmlns:a16="http://schemas.microsoft.com/office/drawing/2014/main" id="{C5CDC503-306E-45C4-ABA3-F3AB9CFD3C3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37FC76C-1270-458C-9518-9EB5E4F429E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FB6836E-F236-4150-8BA3-2B0A7627AE08}" type="slidenum">
              <a:rPr lang="en-US" smtClean="0"/>
              <a:t>‹#›</a:t>
            </a:fld>
            <a:endParaRPr lang="en-US"/>
          </a:p>
        </p:txBody>
      </p:sp>
    </p:spTree>
    <p:extLst>
      <p:ext uri="{BB962C8B-B14F-4D97-AF65-F5344CB8AC3E}">
        <p14:creationId xmlns:p14="http://schemas.microsoft.com/office/powerpoint/2010/main" val="7831343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1.jpeg"/><Relationship Id="rId1" Type="http://schemas.openxmlformats.org/officeDocument/2006/relationships/slideLayout" Target="../slideLayouts/slideLayout2.xml"/><Relationship Id="rId5" Type="http://schemas.openxmlformats.org/officeDocument/2006/relationships/image" Target="../media/image43.jpeg"/><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hyperlink" Target="http://www.singainagarathar.com/" TargetMode="External"/></Relationships>
</file>

<file path=ppt/slides/_rels/slide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6.jpe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hyperlink" Target="https://singainagarathar.com/member-registration.php" TargetMode="Externa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Picture 5">
            <a:extLst>
              <a:ext uri="{FF2B5EF4-FFF2-40B4-BE49-F238E27FC236}">
                <a16:creationId xmlns:a16="http://schemas.microsoft.com/office/drawing/2014/main" id="{CFD3B6FC-D7CE-4CD3-BD4B-B73D799D48C4}"/>
              </a:ext>
            </a:extLst>
          </p:cNvPr>
          <p:cNvPicPr>
            <a:picLocks noChangeAspect="1"/>
          </p:cNvPicPr>
          <p:nvPr/>
        </p:nvPicPr>
        <p:blipFill>
          <a:blip r:embed="rId2"/>
          <a:stretch>
            <a:fillRect/>
          </a:stretch>
        </p:blipFill>
        <p:spPr>
          <a:xfrm>
            <a:off x="1524" y="0"/>
            <a:ext cx="12192000" cy="6867938"/>
          </a:xfrm>
          <a:prstGeom prst="rect">
            <a:avLst/>
          </a:prstGeom>
        </p:spPr>
      </p:pic>
    </p:spTree>
    <p:extLst>
      <p:ext uri="{BB962C8B-B14F-4D97-AF65-F5344CB8AC3E}">
        <p14:creationId xmlns:p14="http://schemas.microsoft.com/office/powerpoint/2010/main" val="2253746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D1B07A-6367-4C9C-8C8F-5CE2A64BB12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1FE8015-F43E-4682-A390-D17BC3BCF0C0}"/>
              </a:ext>
            </a:extLst>
          </p:cNvPr>
          <p:cNvSpPr>
            <a:spLocks noGrp="1"/>
          </p:cNvSpPr>
          <p:nvPr>
            <p:ph idx="1"/>
          </p:nvPr>
        </p:nvSpPr>
        <p:spPr/>
        <p:txBody>
          <a:bodyPr/>
          <a:lstStyle/>
          <a:p>
            <a:endParaRPr lang="en-US" dirty="0"/>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283859" y="124487"/>
            <a:ext cx="2872408" cy="461665"/>
          </a:xfrm>
          <a:prstGeom prst="rect">
            <a:avLst/>
          </a:prstGeom>
          <a:noFill/>
        </p:spPr>
        <p:txBody>
          <a:bodyPr wrap="square" rtlCol="0">
            <a:spAutoFit/>
          </a:bodyPr>
          <a:lstStyle/>
          <a:p>
            <a:r>
              <a:rPr lang="en-US" sz="2400" b="1" dirty="0">
                <a:solidFill>
                  <a:schemeClr val="bg1"/>
                </a:solidFill>
              </a:rPr>
              <a:t>4. Event Registration</a:t>
            </a:r>
          </a:p>
        </p:txBody>
      </p:sp>
      <p:pic>
        <p:nvPicPr>
          <p:cNvPr id="9217"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7749" y="3685463"/>
            <a:ext cx="5765210" cy="30592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a:extLst>
              <a:ext uri="{FF2B5EF4-FFF2-40B4-BE49-F238E27FC236}">
                <a16:creationId xmlns:a16="http://schemas.microsoft.com/office/drawing/2014/main" id="{FC5DD617-5057-477F-8C19-48E1AB3C6701}"/>
              </a:ext>
            </a:extLst>
          </p:cNvPr>
          <p:cNvSpPr/>
          <p:nvPr/>
        </p:nvSpPr>
        <p:spPr>
          <a:xfrm>
            <a:off x="367749" y="731296"/>
            <a:ext cx="7652126" cy="2798536"/>
          </a:xfrm>
          <a:prstGeom prst="rect">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375973" y="699403"/>
            <a:ext cx="7572900" cy="2862322"/>
          </a:xfrm>
          <a:prstGeom prst="rect">
            <a:avLst/>
          </a:prstGeom>
          <a:noFill/>
        </p:spPr>
        <p:txBody>
          <a:bodyPr wrap="square" rtlCol="0">
            <a:spAutoFit/>
          </a:bodyPr>
          <a:lstStyle/>
          <a:p>
            <a:pPr marL="285750" indent="-285750">
              <a:buFont typeface="Arial" pitchFamily="34" charset="0"/>
              <a:buChar char="•"/>
            </a:pPr>
            <a:r>
              <a:rPr lang="en-US" dirty="0">
                <a:solidFill>
                  <a:schemeClr val="bg1"/>
                </a:solidFill>
                <a:latin typeface="Abadi" panose="020B0604020104020204" pitchFamily="34" charset="0"/>
              </a:rPr>
              <a:t>Event Registration allows NAS members to easily register for the event and provide the details of the participants instantly by choosing the names (and other details as applicable) for the number of participants chosen. </a:t>
            </a:r>
          </a:p>
          <a:p>
            <a:pPr marL="285750" indent="-285750">
              <a:buFont typeface="Arial" pitchFamily="34" charset="0"/>
              <a:buChar char="•"/>
            </a:pPr>
            <a:endParaRPr lang="en-US" dirty="0">
              <a:solidFill>
                <a:schemeClr val="bg1"/>
              </a:solidFill>
              <a:latin typeface="Abadi" panose="020B0604020104020204" pitchFamily="34" charset="0"/>
            </a:endParaRPr>
          </a:p>
          <a:p>
            <a:pPr marL="285750" indent="-285750">
              <a:buFont typeface="Arial" pitchFamily="34" charset="0"/>
              <a:buChar char="•"/>
            </a:pPr>
            <a:r>
              <a:rPr lang="en-US" dirty="0">
                <a:solidFill>
                  <a:schemeClr val="bg1"/>
                </a:solidFill>
                <a:latin typeface="Abadi" panose="020B0604020104020204" pitchFamily="34" charset="0"/>
              </a:rPr>
              <a:t>Live link for the event is also provided (as applicable) which can be used to view the lime streaming of the events</a:t>
            </a:r>
          </a:p>
          <a:p>
            <a:pPr marL="285750" indent="-285750">
              <a:buFont typeface="Arial" pitchFamily="34" charset="0"/>
              <a:buChar char="•"/>
            </a:pPr>
            <a:endParaRPr lang="en-US" dirty="0">
              <a:solidFill>
                <a:schemeClr val="bg1"/>
              </a:solidFill>
              <a:latin typeface="Abadi" panose="020B0604020104020204" pitchFamily="34" charset="0"/>
            </a:endParaRPr>
          </a:p>
          <a:p>
            <a:pPr marL="285750" indent="-285750">
              <a:buFont typeface="Arial" pitchFamily="34" charset="0"/>
              <a:buChar char="•"/>
            </a:pPr>
            <a:r>
              <a:rPr lang="en-US" dirty="0">
                <a:solidFill>
                  <a:schemeClr val="bg1"/>
                </a:solidFill>
                <a:latin typeface="Abadi" panose="020B0604020104020204" pitchFamily="34" charset="0"/>
              </a:rPr>
              <a:t>The payment can be made using the payment options including Paynow, Internet banking or Pay at Venue</a:t>
            </a:r>
          </a:p>
        </p:txBody>
      </p:sp>
      <p:pic>
        <p:nvPicPr>
          <p:cNvPr id="921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57606" y="3567744"/>
            <a:ext cx="4403613" cy="30268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0" name="Picture 4"/>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9248" r="16949"/>
          <a:stretch/>
        </p:blipFill>
        <p:spPr bwMode="auto">
          <a:xfrm>
            <a:off x="9764786" y="3200511"/>
            <a:ext cx="2357306" cy="30515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51045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par>
                                <p:cTn id="11" presetID="22" presetClass="entr" presetSubtype="4" fill="hold" nodeType="withEffect">
                                  <p:stCondLst>
                                    <p:cond delay="0"/>
                                  </p:stCondLst>
                                  <p:childTnLst>
                                    <p:set>
                                      <p:cBhvr>
                                        <p:cTn id="12" dur="1" fill="hold">
                                          <p:stCondLst>
                                            <p:cond delay="0"/>
                                          </p:stCondLst>
                                        </p:cTn>
                                        <p:tgtEl>
                                          <p:spTgt spid="9217"/>
                                        </p:tgtEl>
                                        <p:attrNameLst>
                                          <p:attrName>style.visibility</p:attrName>
                                        </p:attrNameLst>
                                      </p:cBhvr>
                                      <p:to>
                                        <p:strVal val="visible"/>
                                      </p:to>
                                    </p:set>
                                    <p:animEffect transition="in" filter="wipe(down)">
                                      <p:cBhvr>
                                        <p:cTn id="13" dur="500"/>
                                        <p:tgtEl>
                                          <p:spTgt spid="9217"/>
                                        </p:tgtEl>
                                      </p:cBhvr>
                                    </p:animEffect>
                                  </p:childTnLst>
                                </p:cTn>
                              </p:par>
                              <p:par>
                                <p:cTn id="14" presetID="22" presetClass="entr" presetSubtype="4" fill="hold" nodeType="withEffect">
                                  <p:stCondLst>
                                    <p:cond delay="0"/>
                                  </p:stCondLst>
                                  <p:childTnLst>
                                    <p:set>
                                      <p:cBhvr>
                                        <p:cTn id="15" dur="1" fill="hold">
                                          <p:stCondLst>
                                            <p:cond delay="0"/>
                                          </p:stCondLst>
                                        </p:cTn>
                                        <p:tgtEl>
                                          <p:spTgt spid="9219"/>
                                        </p:tgtEl>
                                        <p:attrNameLst>
                                          <p:attrName>style.visibility</p:attrName>
                                        </p:attrNameLst>
                                      </p:cBhvr>
                                      <p:to>
                                        <p:strVal val="visible"/>
                                      </p:to>
                                    </p:set>
                                    <p:animEffect transition="in" filter="wipe(down)">
                                      <p:cBhvr>
                                        <p:cTn id="16" dur="500"/>
                                        <p:tgtEl>
                                          <p:spTgt spid="9219"/>
                                        </p:tgtEl>
                                      </p:cBhvr>
                                    </p:animEffect>
                                  </p:childTnLst>
                                </p:cTn>
                              </p:par>
                              <p:par>
                                <p:cTn id="17" presetID="22" presetClass="entr" presetSubtype="4" fill="hold" nodeType="withEffect">
                                  <p:stCondLst>
                                    <p:cond delay="0"/>
                                  </p:stCondLst>
                                  <p:childTnLst>
                                    <p:set>
                                      <p:cBhvr>
                                        <p:cTn id="18" dur="1" fill="hold">
                                          <p:stCondLst>
                                            <p:cond delay="0"/>
                                          </p:stCondLst>
                                        </p:cTn>
                                        <p:tgtEl>
                                          <p:spTgt spid="9220"/>
                                        </p:tgtEl>
                                        <p:attrNameLst>
                                          <p:attrName>style.visibility</p:attrName>
                                        </p:attrNameLst>
                                      </p:cBhvr>
                                      <p:to>
                                        <p:strVal val="visible"/>
                                      </p:to>
                                    </p:set>
                                    <p:animEffect transition="in" filter="wipe(down)">
                                      <p:cBhvr>
                                        <p:cTn id="19" dur="500"/>
                                        <p:tgtEl>
                                          <p:spTgt spid="92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D1B07A-6367-4C9C-8C8F-5CE2A64BB12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1FE8015-F43E-4682-A390-D17BC3BCF0C0}"/>
              </a:ext>
            </a:extLst>
          </p:cNvPr>
          <p:cNvSpPr>
            <a:spLocks noGrp="1"/>
          </p:cNvSpPr>
          <p:nvPr>
            <p:ph idx="1"/>
          </p:nvPr>
        </p:nvSpPr>
        <p:spPr/>
        <p:txBody>
          <a:bodyPr/>
          <a:lstStyle/>
          <a:p>
            <a:endParaRPr lang="en-US" dirty="0"/>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367749" y="269631"/>
            <a:ext cx="2872408" cy="461665"/>
          </a:xfrm>
          <a:prstGeom prst="rect">
            <a:avLst/>
          </a:prstGeom>
          <a:noFill/>
        </p:spPr>
        <p:txBody>
          <a:bodyPr wrap="square" rtlCol="0">
            <a:spAutoFit/>
          </a:bodyPr>
          <a:lstStyle/>
          <a:p>
            <a:r>
              <a:rPr lang="en-US" sz="2400" b="1" dirty="0">
                <a:solidFill>
                  <a:schemeClr val="bg1"/>
                </a:solidFill>
              </a:rPr>
              <a:t>4. Event Registration</a:t>
            </a:r>
          </a:p>
        </p:txBody>
      </p:sp>
      <p:pic>
        <p:nvPicPr>
          <p:cNvPr id="1229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4169"/>
          <a:stretch/>
        </p:blipFill>
        <p:spPr bwMode="auto">
          <a:xfrm>
            <a:off x="704765" y="1113183"/>
            <a:ext cx="2535392" cy="5254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4630"/>
          <a:stretch/>
        </p:blipFill>
        <p:spPr bwMode="auto">
          <a:xfrm>
            <a:off x="3458492" y="1113182"/>
            <a:ext cx="2547648" cy="5254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2" name="Picture 4"/>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4640"/>
          <a:stretch/>
        </p:blipFill>
        <p:spPr bwMode="auto">
          <a:xfrm>
            <a:off x="6234155" y="1113182"/>
            <a:ext cx="2536246" cy="52421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3" name="Picture 5"/>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4640"/>
          <a:stretch/>
        </p:blipFill>
        <p:spPr bwMode="auto">
          <a:xfrm>
            <a:off x="8996153" y="1113182"/>
            <a:ext cx="2541947" cy="51785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60616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290"/>
                                        </p:tgtEl>
                                        <p:attrNameLst>
                                          <p:attrName>style.visibility</p:attrName>
                                        </p:attrNameLst>
                                      </p:cBhvr>
                                      <p:to>
                                        <p:strVal val="visible"/>
                                      </p:to>
                                    </p:set>
                                    <p:animEffect transition="in" filter="wipe(down)">
                                      <p:cBhvr>
                                        <p:cTn id="7" dur="500"/>
                                        <p:tgtEl>
                                          <p:spTgt spid="12290"/>
                                        </p:tgtEl>
                                      </p:cBhvr>
                                    </p:animEffect>
                                  </p:childTnLst>
                                </p:cTn>
                              </p:par>
                              <p:par>
                                <p:cTn id="8" presetID="22" presetClass="entr" presetSubtype="4" fill="hold" nodeType="withEffect">
                                  <p:stCondLst>
                                    <p:cond delay="0"/>
                                  </p:stCondLst>
                                  <p:childTnLst>
                                    <p:set>
                                      <p:cBhvr>
                                        <p:cTn id="9" dur="1" fill="hold">
                                          <p:stCondLst>
                                            <p:cond delay="0"/>
                                          </p:stCondLst>
                                        </p:cTn>
                                        <p:tgtEl>
                                          <p:spTgt spid="12291"/>
                                        </p:tgtEl>
                                        <p:attrNameLst>
                                          <p:attrName>style.visibility</p:attrName>
                                        </p:attrNameLst>
                                      </p:cBhvr>
                                      <p:to>
                                        <p:strVal val="visible"/>
                                      </p:to>
                                    </p:set>
                                    <p:animEffect transition="in" filter="wipe(down)">
                                      <p:cBhvr>
                                        <p:cTn id="10" dur="500"/>
                                        <p:tgtEl>
                                          <p:spTgt spid="12291"/>
                                        </p:tgtEl>
                                      </p:cBhvr>
                                    </p:animEffect>
                                  </p:childTnLst>
                                </p:cTn>
                              </p:par>
                              <p:par>
                                <p:cTn id="11" presetID="22" presetClass="entr" presetSubtype="4" fill="hold" nodeType="withEffect">
                                  <p:stCondLst>
                                    <p:cond delay="0"/>
                                  </p:stCondLst>
                                  <p:childTnLst>
                                    <p:set>
                                      <p:cBhvr>
                                        <p:cTn id="12" dur="1" fill="hold">
                                          <p:stCondLst>
                                            <p:cond delay="0"/>
                                          </p:stCondLst>
                                        </p:cTn>
                                        <p:tgtEl>
                                          <p:spTgt spid="12292"/>
                                        </p:tgtEl>
                                        <p:attrNameLst>
                                          <p:attrName>style.visibility</p:attrName>
                                        </p:attrNameLst>
                                      </p:cBhvr>
                                      <p:to>
                                        <p:strVal val="visible"/>
                                      </p:to>
                                    </p:set>
                                    <p:animEffect transition="in" filter="wipe(down)">
                                      <p:cBhvr>
                                        <p:cTn id="13" dur="500"/>
                                        <p:tgtEl>
                                          <p:spTgt spid="12292"/>
                                        </p:tgtEl>
                                      </p:cBhvr>
                                    </p:animEffect>
                                  </p:childTnLst>
                                </p:cTn>
                              </p:par>
                              <p:par>
                                <p:cTn id="14" presetID="22" presetClass="entr" presetSubtype="4" fill="hold" nodeType="withEffect">
                                  <p:stCondLst>
                                    <p:cond delay="0"/>
                                  </p:stCondLst>
                                  <p:childTnLst>
                                    <p:set>
                                      <p:cBhvr>
                                        <p:cTn id="15" dur="1" fill="hold">
                                          <p:stCondLst>
                                            <p:cond delay="0"/>
                                          </p:stCondLst>
                                        </p:cTn>
                                        <p:tgtEl>
                                          <p:spTgt spid="12293"/>
                                        </p:tgtEl>
                                        <p:attrNameLst>
                                          <p:attrName>style.visibility</p:attrName>
                                        </p:attrNameLst>
                                      </p:cBhvr>
                                      <p:to>
                                        <p:strVal val="visible"/>
                                      </p:to>
                                    </p:set>
                                    <p:animEffect transition="in" filter="wipe(down)">
                                      <p:cBhvr>
                                        <p:cTn id="16" dur="500"/>
                                        <p:tgtEl>
                                          <p:spTgt spid="122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D1B07A-6367-4C9C-8C8F-5CE2A64BB12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1FE8015-F43E-4682-A390-D17BC3BCF0C0}"/>
              </a:ext>
            </a:extLst>
          </p:cNvPr>
          <p:cNvSpPr>
            <a:spLocks noGrp="1"/>
          </p:cNvSpPr>
          <p:nvPr>
            <p:ph idx="1"/>
          </p:nvPr>
        </p:nvSpPr>
        <p:spPr/>
        <p:txBody>
          <a:bodyPr/>
          <a:lstStyle/>
          <a:p>
            <a:endParaRPr lang="en-US" dirty="0"/>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367749" y="269631"/>
            <a:ext cx="2872408" cy="461665"/>
          </a:xfrm>
          <a:prstGeom prst="rect">
            <a:avLst/>
          </a:prstGeom>
          <a:noFill/>
        </p:spPr>
        <p:txBody>
          <a:bodyPr wrap="square" rtlCol="0">
            <a:spAutoFit/>
          </a:bodyPr>
          <a:lstStyle/>
          <a:p>
            <a:r>
              <a:rPr lang="en-US" sz="2400" b="1" dirty="0">
                <a:solidFill>
                  <a:schemeClr val="bg1"/>
                </a:solidFill>
              </a:rPr>
              <a:t>5. Payments</a:t>
            </a:r>
          </a:p>
        </p:txBody>
      </p:sp>
      <p:sp>
        <p:nvSpPr>
          <p:cNvPr id="7" name="Round Diagonal Corner Rectangle 6"/>
          <p:cNvSpPr/>
          <p:nvPr/>
        </p:nvSpPr>
        <p:spPr>
          <a:xfrm>
            <a:off x="1033670" y="975121"/>
            <a:ext cx="2206487" cy="1002766"/>
          </a:xfrm>
          <a:prstGeom prst="round2DiagRect">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Event Payments</a:t>
            </a:r>
          </a:p>
        </p:txBody>
      </p:sp>
      <p:sp>
        <p:nvSpPr>
          <p:cNvPr id="8" name="Round Diagonal Corner Rectangle 7"/>
          <p:cNvSpPr/>
          <p:nvPr/>
        </p:nvSpPr>
        <p:spPr>
          <a:xfrm>
            <a:off x="4436166" y="975121"/>
            <a:ext cx="2206487" cy="1002766"/>
          </a:xfrm>
          <a:prstGeom prst="round2DiagRect">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Membership Fee Payments</a:t>
            </a:r>
          </a:p>
        </p:txBody>
      </p:sp>
      <p:sp>
        <p:nvSpPr>
          <p:cNvPr id="9" name="Round Diagonal Corner Rectangle 8"/>
          <p:cNvSpPr/>
          <p:nvPr/>
        </p:nvSpPr>
        <p:spPr>
          <a:xfrm>
            <a:off x="8156715" y="975121"/>
            <a:ext cx="2206487" cy="1002766"/>
          </a:xfrm>
          <a:prstGeom prst="round2DiagRect">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Donation Payments</a:t>
            </a:r>
          </a:p>
        </p:txBody>
      </p:sp>
      <p:sp>
        <p:nvSpPr>
          <p:cNvPr id="4" name="AutoShape 4" descr="blob:https://web.whatsapp.com/2bd7e26a-c916-465e-8bc8-808586b24ba5"/>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Rectangle 13">
            <a:extLst>
              <a:ext uri="{FF2B5EF4-FFF2-40B4-BE49-F238E27FC236}">
                <a16:creationId xmlns:a16="http://schemas.microsoft.com/office/drawing/2014/main" id="{FB04DD0A-68FD-4010-8CF1-3ADFD9D1D151}"/>
              </a:ext>
            </a:extLst>
          </p:cNvPr>
          <p:cNvSpPr/>
          <p:nvPr/>
        </p:nvSpPr>
        <p:spPr>
          <a:xfrm>
            <a:off x="1008297" y="2276614"/>
            <a:ext cx="9354905" cy="1005972"/>
          </a:xfrm>
          <a:prstGeom prst="rect">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375" y="3429000"/>
            <a:ext cx="7109679" cy="31308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Box 15"/>
          <p:cNvSpPr txBox="1"/>
          <p:nvPr/>
        </p:nvSpPr>
        <p:spPr>
          <a:xfrm>
            <a:off x="1106487" y="2262201"/>
            <a:ext cx="9979025" cy="879600"/>
          </a:xfrm>
          <a:prstGeom prst="rect">
            <a:avLst/>
          </a:prstGeom>
          <a:noFill/>
        </p:spPr>
        <p:txBody>
          <a:bodyPr wrap="square" rtlCol="0">
            <a:spAutoFit/>
          </a:bodyPr>
          <a:lstStyle/>
          <a:p>
            <a:pPr marL="285750" indent="-285750">
              <a:lnSpc>
                <a:spcPct val="150000"/>
              </a:lnSpc>
              <a:buFont typeface="Arial" pitchFamily="34" charset="0"/>
              <a:buChar char="•"/>
            </a:pPr>
            <a:r>
              <a:rPr lang="en-US" dirty="0">
                <a:solidFill>
                  <a:schemeClr val="bg1"/>
                </a:solidFill>
                <a:latin typeface="Abadi" panose="020B0604020104020204" pitchFamily="34" charset="0"/>
              </a:rPr>
              <a:t>Make  Payments online using </a:t>
            </a:r>
            <a:r>
              <a:rPr lang="en-US" b="1" dirty="0">
                <a:solidFill>
                  <a:schemeClr val="bg1"/>
                </a:solidFill>
                <a:latin typeface="Abadi" panose="020B0604020104020204" pitchFamily="34" charset="0"/>
              </a:rPr>
              <a:t>Paynow</a:t>
            </a:r>
            <a:r>
              <a:rPr lang="en-US" dirty="0">
                <a:solidFill>
                  <a:schemeClr val="bg1"/>
                </a:solidFill>
                <a:latin typeface="Abadi" panose="020B0604020104020204" pitchFamily="34" charset="0"/>
              </a:rPr>
              <a:t> or </a:t>
            </a:r>
            <a:r>
              <a:rPr lang="en-US" b="1" dirty="0">
                <a:solidFill>
                  <a:schemeClr val="bg1"/>
                </a:solidFill>
                <a:latin typeface="Abadi" panose="020B0604020104020204" pitchFamily="34" charset="0"/>
              </a:rPr>
              <a:t>Internet Banking</a:t>
            </a:r>
            <a:endParaRPr lang="en-US" dirty="0">
              <a:solidFill>
                <a:schemeClr val="bg1"/>
              </a:solidFill>
              <a:latin typeface="Abadi" panose="020B0604020104020204" pitchFamily="34" charset="0"/>
            </a:endParaRPr>
          </a:p>
          <a:p>
            <a:pPr marL="285750" indent="-285750">
              <a:lnSpc>
                <a:spcPct val="150000"/>
              </a:lnSpc>
              <a:buFont typeface="Arial" pitchFamily="34" charset="0"/>
              <a:buChar char="•"/>
            </a:pPr>
            <a:r>
              <a:rPr lang="en-US" dirty="0">
                <a:solidFill>
                  <a:schemeClr val="bg1"/>
                </a:solidFill>
                <a:latin typeface="Abadi" panose="020B0604020104020204" pitchFamily="34" charset="0"/>
              </a:rPr>
              <a:t>Option to Pay at Venue for events (for those who prefers to make cash payments)</a:t>
            </a:r>
          </a:p>
        </p:txBody>
      </p:sp>
      <p:pic>
        <p:nvPicPr>
          <p:cNvPr id="819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5999" y="3416824"/>
            <a:ext cx="5851236" cy="3143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51045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ipe(down)">
                                      <p:cBhvr>
                                        <p:cTn id="16" dur="500"/>
                                        <p:tgtEl>
                                          <p:spTgt spid="16"/>
                                        </p:tgtEl>
                                      </p:cBhvr>
                                    </p:animEffect>
                                  </p:childTnLst>
                                </p:cTn>
                              </p:par>
                              <p:par>
                                <p:cTn id="17" presetID="22" presetClass="entr" presetSubtype="4" fill="hold" nodeType="withEffect">
                                  <p:stCondLst>
                                    <p:cond delay="0"/>
                                  </p:stCondLst>
                                  <p:childTnLst>
                                    <p:set>
                                      <p:cBhvr>
                                        <p:cTn id="18" dur="1" fill="hold">
                                          <p:stCondLst>
                                            <p:cond delay="0"/>
                                          </p:stCondLst>
                                        </p:cTn>
                                        <p:tgtEl>
                                          <p:spTgt spid="8194"/>
                                        </p:tgtEl>
                                        <p:attrNameLst>
                                          <p:attrName>style.visibility</p:attrName>
                                        </p:attrNameLst>
                                      </p:cBhvr>
                                      <p:to>
                                        <p:strVal val="visible"/>
                                      </p:to>
                                    </p:set>
                                    <p:animEffect transition="in" filter="wipe(down)">
                                      <p:cBhvr>
                                        <p:cTn id="19" dur="500"/>
                                        <p:tgtEl>
                                          <p:spTgt spid="8194"/>
                                        </p:tgtEl>
                                      </p:cBhvr>
                                    </p:animEffect>
                                  </p:childTnLst>
                                </p:cTn>
                              </p:par>
                              <p:par>
                                <p:cTn id="20" presetID="22" presetClass="entr" presetSubtype="4" fill="hold" nodeType="withEffect">
                                  <p:stCondLst>
                                    <p:cond delay="0"/>
                                  </p:stCondLst>
                                  <p:childTnLst>
                                    <p:set>
                                      <p:cBhvr>
                                        <p:cTn id="21" dur="1" fill="hold">
                                          <p:stCondLst>
                                            <p:cond delay="0"/>
                                          </p:stCondLst>
                                        </p:cTn>
                                        <p:tgtEl>
                                          <p:spTgt spid="8198"/>
                                        </p:tgtEl>
                                        <p:attrNameLst>
                                          <p:attrName>style.visibility</p:attrName>
                                        </p:attrNameLst>
                                      </p:cBhvr>
                                      <p:to>
                                        <p:strVal val="visible"/>
                                      </p:to>
                                    </p:set>
                                    <p:animEffect transition="in" filter="wipe(down)">
                                      <p:cBhvr>
                                        <p:cTn id="22" dur="500"/>
                                        <p:tgtEl>
                                          <p:spTgt spid="8198"/>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down)">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P spid="8" grpId="0" animBg="1"/>
      <p:bldP spid="9" grpId="0" animBg="1"/>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D1B07A-6367-4C9C-8C8F-5CE2A64BB12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1FE8015-F43E-4682-A390-D17BC3BCF0C0}"/>
              </a:ext>
            </a:extLst>
          </p:cNvPr>
          <p:cNvSpPr>
            <a:spLocks noGrp="1"/>
          </p:cNvSpPr>
          <p:nvPr>
            <p:ph idx="1"/>
          </p:nvPr>
        </p:nvSpPr>
        <p:spPr/>
        <p:txBody>
          <a:bodyPr/>
          <a:lstStyle/>
          <a:p>
            <a:endParaRPr lang="en-US" dirty="0"/>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367749" y="269631"/>
            <a:ext cx="2872408" cy="461665"/>
          </a:xfrm>
          <a:prstGeom prst="rect">
            <a:avLst/>
          </a:prstGeom>
          <a:noFill/>
        </p:spPr>
        <p:txBody>
          <a:bodyPr wrap="square" rtlCol="0">
            <a:spAutoFit/>
          </a:bodyPr>
          <a:lstStyle/>
          <a:p>
            <a:r>
              <a:rPr lang="en-US" sz="2400" b="1" dirty="0">
                <a:solidFill>
                  <a:schemeClr val="bg1"/>
                </a:solidFill>
              </a:rPr>
              <a:t>5. Payments</a:t>
            </a:r>
          </a:p>
        </p:txBody>
      </p:sp>
      <p:sp>
        <p:nvSpPr>
          <p:cNvPr id="4" name="AutoShape 4" descr="blob:https://web.whatsapp.com/2bd7e26a-c916-465e-8bc8-808586b24ba5"/>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197"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69319" y="1553376"/>
            <a:ext cx="2197180" cy="45637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00" name="Picture 8"/>
          <p:cNvPicPr>
            <a:picLocks noChangeAspect="1" noChangeArrowheads="1"/>
          </p:cNvPicPr>
          <p:nvPr/>
        </p:nvPicPr>
        <p:blipFill rotWithShape="1">
          <a:blip r:embed="rId4">
            <a:extLst>
              <a:ext uri="{28A0092B-C50C-407E-A947-70E740481C1C}">
                <a14:useLocalDpi xmlns:a14="http://schemas.microsoft.com/office/drawing/2010/main" val="0"/>
              </a:ext>
            </a:extLst>
          </a:blip>
          <a:srcRect t="4389"/>
          <a:stretch/>
        </p:blipFill>
        <p:spPr bwMode="auto">
          <a:xfrm>
            <a:off x="6603316" y="1553375"/>
            <a:ext cx="2204819" cy="45637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a:extLst>
              <a:ext uri="{FF2B5EF4-FFF2-40B4-BE49-F238E27FC236}">
                <a16:creationId xmlns:a16="http://schemas.microsoft.com/office/drawing/2014/main" id="{568D6294-2AA1-4A7E-AF7F-2978AD62F7EF}"/>
              </a:ext>
            </a:extLst>
          </p:cNvPr>
          <p:cNvSpPr/>
          <p:nvPr/>
        </p:nvSpPr>
        <p:spPr>
          <a:xfrm>
            <a:off x="1191237" y="1567790"/>
            <a:ext cx="2315361" cy="1083132"/>
          </a:xfrm>
          <a:prstGeom prst="rect">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80031EC4-0458-4990-B5FD-9968609DD706}"/>
              </a:ext>
            </a:extLst>
          </p:cNvPr>
          <p:cNvSpPr txBox="1"/>
          <p:nvPr/>
        </p:nvSpPr>
        <p:spPr>
          <a:xfrm>
            <a:off x="1289821" y="1755413"/>
            <a:ext cx="2480914" cy="707886"/>
          </a:xfrm>
          <a:prstGeom prst="rect">
            <a:avLst/>
          </a:prstGeom>
          <a:noFill/>
        </p:spPr>
        <p:txBody>
          <a:bodyPr wrap="square" rtlCol="0">
            <a:spAutoFit/>
          </a:bodyPr>
          <a:lstStyle/>
          <a:p>
            <a:r>
              <a:rPr lang="en-US" sz="2000" dirty="0">
                <a:solidFill>
                  <a:schemeClr val="bg1"/>
                </a:solidFill>
                <a:latin typeface="Abadi" panose="020B0604020104020204" pitchFamily="34" charset="0"/>
              </a:rPr>
              <a:t>Paynow payment using Mobile App</a:t>
            </a:r>
          </a:p>
        </p:txBody>
      </p:sp>
    </p:spTree>
    <p:extLst>
      <p:ext uri="{BB962C8B-B14F-4D97-AF65-F5344CB8AC3E}">
        <p14:creationId xmlns:p14="http://schemas.microsoft.com/office/powerpoint/2010/main" val="129177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8197"/>
                                        </p:tgtEl>
                                        <p:attrNameLst>
                                          <p:attrName>style.visibility</p:attrName>
                                        </p:attrNameLst>
                                      </p:cBhvr>
                                      <p:to>
                                        <p:strVal val="visible"/>
                                      </p:to>
                                    </p:set>
                                    <p:animEffect transition="in" filter="wipe(down)">
                                      <p:cBhvr>
                                        <p:cTn id="10" dur="500"/>
                                        <p:tgtEl>
                                          <p:spTgt spid="8197"/>
                                        </p:tgtEl>
                                      </p:cBhvr>
                                    </p:animEffect>
                                  </p:childTnLst>
                                </p:cTn>
                              </p:par>
                              <p:par>
                                <p:cTn id="11" presetID="22" presetClass="entr" presetSubtype="4" fill="hold" nodeType="withEffect">
                                  <p:stCondLst>
                                    <p:cond delay="0"/>
                                  </p:stCondLst>
                                  <p:childTnLst>
                                    <p:set>
                                      <p:cBhvr>
                                        <p:cTn id="12" dur="1" fill="hold">
                                          <p:stCondLst>
                                            <p:cond delay="0"/>
                                          </p:stCondLst>
                                        </p:cTn>
                                        <p:tgtEl>
                                          <p:spTgt spid="8200"/>
                                        </p:tgtEl>
                                        <p:attrNameLst>
                                          <p:attrName>style.visibility</p:attrName>
                                        </p:attrNameLst>
                                      </p:cBhvr>
                                      <p:to>
                                        <p:strVal val="visible"/>
                                      </p:to>
                                    </p:set>
                                    <p:animEffect transition="in" filter="wipe(down)">
                                      <p:cBhvr>
                                        <p:cTn id="13" dur="500"/>
                                        <p:tgtEl>
                                          <p:spTgt spid="8200"/>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down)">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D1B07A-6367-4C9C-8C8F-5CE2A64BB12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1FE8015-F43E-4682-A390-D17BC3BCF0C0}"/>
              </a:ext>
            </a:extLst>
          </p:cNvPr>
          <p:cNvSpPr>
            <a:spLocks noGrp="1"/>
          </p:cNvSpPr>
          <p:nvPr>
            <p:ph idx="1"/>
          </p:nvPr>
        </p:nvSpPr>
        <p:spPr/>
        <p:txBody>
          <a:bodyPr/>
          <a:lstStyle/>
          <a:p>
            <a:endParaRPr lang="en-US" dirty="0"/>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367749" y="269631"/>
            <a:ext cx="3737112" cy="461665"/>
          </a:xfrm>
          <a:prstGeom prst="rect">
            <a:avLst/>
          </a:prstGeom>
          <a:noFill/>
        </p:spPr>
        <p:txBody>
          <a:bodyPr wrap="square" rtlCol="0">
            <a:spAutoFit/>
          </a:bodyPr>
          <a:lstStyle/>
          <a:p>
            <a:r>
              <a:rPr lang="en-US" sz="2400" b="1" dirty="0">
                <a:solidFill>
                  <a:schemeClr val="bg1"/>
                </a:solidFill>
              </a:rPr>
              <a:t>6. Business Directory Search </a:t>
            </a:r>
          </a:p>
        </p:txBody>
      </p:sp>
      <p:pic>
        <p:nvPicPr>
          <p:cNvPr id="1024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5556" y="3653342"/>
            <a:ext cx="5963955" cy="29525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r="26978"/>
          <a:stretch/>
        </p:blipFill>
        <p:spPr bwMode="auto">
          <a:xfrm>
            <a:off x="6791533" y="3653342"/>
            <a:ext cx="4824204" cy="29525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a:extLst>
              <a:ext uri="{FF2B5EF4-FFF2-40B4-BE49-F238E27FC236}">
                <a16:creationId xmlns:a16="http://schemas.microsoft.com/office/drawing/2014/main" id="{49E465A2-3562-497D-9038-A0AE61267759}"/>
              </a:ext>
            </a:extLst>
          </p:cNvPr>
          <p:cNvSpPr/>
          <p:nvPr/>
        </p:nvSpPr>
        <p:spPr>
          <a:xfrm>
            <a:off x="725557" y="882057"/>
            <a:ext cx="8913394" cy="2620524"/>
          </a:xfrm>
          <a:prstGeom prst="rect">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725556" y="1037118"/>
            <a:ext cx="9146370" cy="2308324"/>
          </a:xfrm>
          <a:prstGeom prst="rect">
            <a:avLst/>
          </a:prstGeom>
          <a:noFill/>
        </p:spPr>
        <p:txBody>
          <a:bodyPr wrap="square" rtlCol="0">
            <a:spAutoFit/>
          </a:bodyPr>
          <a:lstStyle/>
          <a:p>
            <a:pPr marL="285750" indent="-285750">
              <a:buFont typeface="Arial" pitchFamily="34" charset="0"/>
              <a:buChar char="•"/>
            </a:pPr>
            <a:r>
              <a:rPr lang="en-US" dirty="0">
                <a:solidFill>
                  <a:schemeClr val="bg1"/>
                </a:solidFill>
                <a:latin typeface="Abadi" panose="020B0604020104020204" pitchFamily="34" charset="0"/>
              </a:rPr>
              <a:t>Business Directory Search is to enable our members and their family to look out for Nagarathar’s Business Details in a click</a:t>
            </a:r>
          </a:p>
          <a:p>
            <a:endParaRPr lang="en-US" dirty="0">
              <a:solidFill>
                <a:schemeClr val="bg1"/>
              </a:solidFill>
              <a:latin typeface="Abadi" panose="020B0604020104020204" pitchFamily="34" charset="0"/>
            </a:endParaRPr>
          </a:p>
          <a:p>
            <a:pPr marL="285750" indent="-285750">
              <a:buFont typeface="Arial" pitchFamily="34" charset="0"/>
              <a:buChar char="•"/>
            </a:pPr>
            <a:r>
              <a:rPr lang="en-US" dirty="0">
                <a:solidFill>
                  <a:schemeClr val="bg1"/>
                </a:solidFill>
                <a:latin typeface="Abadi" panose="020B0604020104020204" pitchFamily="34" charset="0"/>
              </a:rPr>
              <a:t>This feature is available in the website  (open to public) in addition to our member's account</a:t>
            </a:r>
          </a:p>
          <a:p>
            <a:pPr marL="285750" indent="-285750">
              <a:buFont typeface="Arial" pitchFamily="34" charset="0"/>
              <a:buChar char="•"/>
            </a:pPr>
            <a:endParaRPr lang="en-US" dirty="0">
              <a:solidFill>
                <a:schemeClr val="bg1"/>
              </a:solidFill>
              <a:latin typeface="Abadi" panose="020B0604020104020204" pitchFamily="34" charset="0"/>
            </a:endParaRPr>
          </a:p>
          <a:p>
            <a:pPr marL="285750" indent="-285750">
              <a:buFont typeface="Arial" pitchFamily="34" charset="0"/>
              <a:buChar char="•"/>
            </a:pPr>
            <a:r>
              <a:rPr lang="en-US" dirty="0">
                <a:solidFill>
                  <a:schemeClr val="bg1"/>
                </a:solidFill>
                <a:latin typeface="Abadi" panose="020B0604020104020204" pitchFamily="34" charset="0"/>
              </a:rPr>
              <a:t>Choose Products and Services like “Finance”, “Real Estate” and enter terms like “IT Services”, “Jeweler” etc., </a:t>
            </a:r>
          </a:p>
        </p:txBody>
      </p:sp>
    </p:spTree>
    <p:extLst>
      <p:ext uri="{BB962C8B-B14F-4D97-AF65-F5344CB8AC3E}">
        <p14:creationId xmlns:p14="http://schemas.microsoft.com/office/powerpoint/2010/main" val="297403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down)">
                                      <p:cBhvr>
                                        <p:cTn id="10" dur="500"/>
                                        <p:tgtEl>
                                          <p:spTgt spid="16"/>
                                        </p:tgtEl>
                                      </p:cBhvr>
                                    </p:animEffect>
                                  </p:childTnLst>
                                </p:cTn>
                              </p:par>
                              <p:par>
                                <p:cTn id="11" presetID="22" presetClass="entr" presetSubtype="4" fill="hold" nodeType="withEffect">
                                  <p:stCondLst>
                                    <p:cond delay="0"/>
                                  </p:stCondLst>
                                  <p:childTnLst>
                                    <p:set>
                                      <p:cBhvr>
                                        <p:cTn id="12" dur="1" fill="hold">
                                          <p:stCondLst>
                                            <p:cond delay="0"/>
                                          </p:stCondLst>
                                        </p:cTn>
                                        <p:tgtEl>
                                          <p:spTgt spid="10242"/>
                                        </p:tgtEl>
                                        <p:attrNameLst>
                                          <p:attrName>style.visibility</p:attrName>
                                        </p:attrNameLst>
                                      </p:cBhvr>
                                      <p:to>
                                        <p:strVal val="visible"/>
                                      </p:to>
                                    </p:set>
                                    <p:animEffect transition="in" filter="wipe(down)">
                                      <p:cBhvr>
                                        <p:cTn id="13" dur="500"/>
                                        <p:tgtEl>
                                          <p:spTgt spid="10242"/>
                                        </p:tgtEl>
                                      </p:cBhvr>
                                    </p:animEffect>
                                  </p:childTnLst>
                                </p:cTn>
                              </p:par>
                              <p:par>
                                <p:cTn id="14" presetID="22" presetClass="entr" presetSubtype="4" fill="hold" nodeType="withEffect">
                                  <p:stCondLst>
                                    <p:cond delay="0"/>
                                  </p:stCondLst>
                                  <p:childTnLst>
                                    <p:set>
                                      <p:cBhvr>
                                        <p:cTn id="15" dur="1" fill="hold">
                                          <p:stCondLst>
                                            <p:cond delay="0"/>
                                          </p:stCondLst>
                                        </p:cTn>
                                        <p:tgtEl>
                                          <p:spTgt spid="10243"/>
                                        </p:tgtEl>
                                        <p:attrNameLst>
                                          <p:attrName>style.visibility</p:attrName>
                                        </p:attrNameLst>
                                      </p:cBhvr>
                                      <p:to>
                                        <p:strVal val="visible"/>
                                      </p:to>
                                    </p:set>
                                    <p:animEffect transition="in" filter="wipe(down)">
                                      <p:cBhvr>
                                        <p:cTn id="16" dur="500"/>
                                        <p:tgtEl>
                                          <p:spTgt spid="10243"/>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animBg="1"/>
      <p:bldP spid="1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88"/>
            <a:ext cx="12301057"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a:extLst>
              <a:ext uri="{FF2B5EF4-FFF2-40B4-BE49-F238E27FC236}">
                <a16:creationId xmlns:a16="http://schemas.microsoft.com/office/drawing/2014/main" id="{D4D1B07A-6367-4C9C-8C8F-5CE2A64BB12C}"/>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41FE8015-F43E-4682-A390-D17BC3BCF0C0}"/>
              </a:ext>
            </a:extLst>
          </p:cNvPr>
          <p:cNvSpPr>
            <a:spLocks noGrp="1"/>
          </p:cNvSpPr>
          <p:nvPr>
            <p:ph idx="1"/>
          </p:nvPr>
        </p:nvSpPr>
        <p:spPr/>
        <p:txBody>
          <a:bodyPr/>
          <a:lstStyle/>
          <a:p>
            <a:endParaRPr lang="en-US" dirty="0"/>
          </a:p>
        </p:txBody>
      </p:sp>
      <p:sp>
        <p:nvSpPr>
          <p:cNvPr id="5" name="TextBox 4"/>
          <p:cNvSpPr txBox="1"/>
          <p:nvPr/>
        </p:nvSpPr>
        <p:spPr>
          <a:xfrm>
            <a:off x="367749" y="269631"/>
            <a:ext cx="2872408" cy="461665"/>
          </a:xfrm>
          <a:prstGeom prst="rect">
            <a:avLst/>
          </a:prstGeom>
          <a:noFill/>
        </p:spPr>
        <p:txBody>
          <a:bodyPr wrap="square" rtlCol="0">
            <a:spAutoFit/>
          </a:bodyPr>
          <a:lstStyle/>
          <a:p>
            <a:r>
              <a:rPr lang="en-US" sz="2400" b="1" dirty="0">
                <a:solidFill>
                  <a:schemeClr val="bg1"/>
                </a:solidFill>
              </a:rPr>
              <a:t>7. Malar Collections</a:t>
            </a:r>
          </a:p>
        </p:txBody>
      </p:sp>
      <p:pic>
        <p:nvPicPr>
          <p:cNvPr id="1126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8923" y="2813866"/>
            <a:ext cx="6452569" cy="32699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5592"/>
          <a:stretch/>
        </p:blipFill>
        <p:spPr bwMode="auto">
          <a:xfrm>
            <a:off x="9707921" y="1849604"/>
            <a:ext cx="2119508" cy="43273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a:extLst>
              <a:ext uri="{FF2B5EF4-FFF2-40B4-BE49-F238E27FC236}">
                <a16:creationId xmlns:a16="http://schemas.microsoft.com/office/drawing/2014/main" id="{A33B469C-C611-4A81-90BF-BA9AAC0F888A}"/>
              </a:ext>
            </a:extLst>
          </p:cNvPr>
          <p:cNvSpPr/>
          <p:nvPr/>
        </p:nvSpPr>
        <p:spPr>
          <a:xfrm>
            <a:off x="1028924" y="721192"/>
            <a:ext cx="8308024" cy="1938992"/>
          </a:xfrm>
          <a:prstGeom prst="rect">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1028923" y="843307"/>
            <a:ext cx="8047965" cy="1877437"/>
          </a:xfrm>
          <a:prstGeom prst="rect">
            <a:avLst/>
          </a:prstGeom>
          <a:noFill/>
        </p:spPr>
        <p:txBody>
          <a:bodyPr wrap="square" rtlCol="0">
            <a:spAutoFit/>
          </a:bodyPr>
          <a:lstStyle/>
          <a:p>
            <a:pPr marL="285750" indent="-285750">
              <a:buFont typeface="Arial" pitchFamily="34" charset="0"/>
              <a:buChar char="•"/>
            </a:pPr>
            <a:r>
              <a:rPr lang="en-US" sz="1600" dirty="0">
                <a:solidFill>
                  <a:schemeClr val="bg1"/>
                </a:solidFill>
                <a:latin typeface="Abadi" panose="020B0604020104020204" pitchFamily="34" charset="0"/>
              </a:rPr>
              <a:t>Malar collections are available for members within the member login (Not available before login)</a:t>
            </a:r>
          </a:p>
          <a:p>
            <a:pPr marL="285750" indent="-285750">
              <a:buFont typeface="Arial" pitchFamily="34" charset="0"/>
              <a:buChar char="•"/>
            </a:pPr>
            <a:endParaRPr lang="en-US" sz="1600" dirty="0">
              <a:solidFill>
                <a:schemeClr val="bg1"/>
              </a:solidFill>
              <a:latin typeface="Abadi" panose="020B0604020104020204" pitchFamily="34" charset="0"/>
            </a:endParaRPr>
          </a:p>
          <a:p>
            <a:pPr marL="285750" indent="-285750">
              <a:buFont typeface="Arial" pitchFamily="34" charset="0"/>
              <a:buChar char="•"/>
            </a:pPr>
            <a:r>
              <a:rPr lang="en-US" sz="1600" dirty="0">
                <a:solidFill>
                  <a:schemeClr val="bg1"/>
                </a:solidFill>
                <a:latin typeface="Abadi" panose="020B0604020104020204" pitchFamily="34" charset="0"/>
              </a:rPr>
              <a:t>NAS has added the past Malar editions from 2002 till date for your reading pleasure</a:t>
            </a:r>
          </a:p>
          <a:p>
            <a:pPr marL="285750" indent="-285750">
              <a:buFont typeface="Arial" pitchFamily="34" charset="0"/>
              <a:buChar char="•"/>
            </a:pPr>
            <a:endParaRPr lang="en-US" sz="1600" dirty="0">
              <a:solidFill>
                <a:schemeClr val="bg1"/>
              </a:solidFill>
              <a:latin typeface="Abadi" panose="020B0604020104020204" pitchFamily="34" charset="0"/>
            </a:endParaRPr>
          </a:p>
          <a:p>
            <a:pPr marL="285750" indent="-285750">
              <a:buFont typeface="Arial" pitchFamily="34" charset="0"/>
              <a:buChar char="•"/>
            </a:pPr>
            <a:r>
              <a:rPr lang="en-US" sz="1600" dirty="0">
                <a:solidFill>
                  <a:schemeClr val="bg1"/>
                </a:solidFill>
                <a:latin typeface="Abadi" panose="020B0604020104020204" pitchFamily="34" charset="0"/>
              </a:rPr>
              <a:t>The Year filter allows to display the respective years’ Malar editions</a:t>
            </a:r>
          </a:p>
          <a:p>
            <a:endParaRPr lang="en-US" sz="2000" dirty="0">
              <a:solidFill>
                <a:schemeClr val="bg1"/>
              </a:solidFill>
            </a:endParaRPr>
          </a:p>
        </p:txBody>
      </p:sp>
    </p:spTree>
    <p:extLst>
      <p:ext uri="{BB962C8B-B14F-4D97-AF65-F5344CB8AC3E}">
        <p14:creationId xmlns:p14="http://schemas.microsoft.com/office/powerpoint/2010/main" val="297403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051"/>
                                        </p:tgtEl>
                                        <p:attrNameLst>
                                          <p:attrName>style.visibility</p:attrName>
                                        </p:attrNameLst>
                                      </p:cBhvr>
                                      <p:to>
                                        <p:strVal val="visible"/>
                                      </p:to>
                                    </p:set>
                                    <p:animEffect transition="in" filter="wipe(down)">
                                      <p:cBhvr>
                                        <p:cTn id="7" dur="10"/>
                                        <p:tgtEl>
                                          <p:spTgt spid="205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down)">
                                      <p:cBhvr>
                                        <p:cTn id="13" dur="500"/>
                                        <p:tgtEl>
                                          <p:spTgt spid="16"/>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down)">
                                      <p:cBhvr>
                                        <p:cTn id="16" dur="500"/>
                                        <p:tgtEl>
                                          <p:spTgt spid="9"/>
                                        </p:tgtEl>
                                      </p:cBhvr>
                                    </p:animEffect>
                                  </p:childTnLst>
                                </p:cTn>
                              </p:par>
                              <p:par>
                                <p:cTn id="17" presetID="22" presetClass="entr" presetSubtype="4" fill="hold" nodeType="withEffect">
                                  <p:stCondLst>
                                    <p:cond delay="0"/>
                                  </p:stCondLst>
                                  <p:childTnLst>
                                    <p:set>
                                      <p:cBhvr>
                                        <p:cTn id="18" dur="1" fill="hold">
                                          <p:stCondLst>
                                            <p:cond delay="0"/>
                                          </p:stCondLst>
                                        </p:cTn>
                                        <p:tgtEl>
                                          <p:spTgt spid="11266"/>
                                        </p:tgtEl>
                                        <p:attrNameLst>
                                          <p:attrName>style.visibility</p:attrName>
                                        </p:attrNameLst>
                                      </p:cBhvr>
                                      <p:to>
                                        <p:strVal val="visible"/>
                                      </p:to>
                                    </p:set>
                                    <p:animEffect transition="in" filter="wipe(down)">
                                      <p:cBhvr>
                                        <p:cTn id="19" dur="500"/>
                                        <p:tgtEl>
                                          <p:spTgt spid="11266"/>
                                        </p:tgtEl>
                                      </p:cBhvr>
                                    </p:animEffect>
                                  </p:childTnLst>
                                </p:cTn>
                              </p:par>
                              <p:par>
                                <p:cTn id="20" presetID="22" presetClass="entr" presetSubtype="4" fill="hold" nodeType="withEffect">
                                  <p:stCondLst>
                                    <p:cond delay="0"/>
                                  </p:stCondLst>
                                  <p:childTnLst>
                                    <p:set>
                                      <p:cBhvr>
                                        <p:cTn id="21" dur="1" fill="hold">
                                          <p:stCondLst>
                                            <p:cond delay="0"/>
                                          </p:stCondLst>
                                        </p:cTn>
                                        <p:tgtEl>
                                          <p:spTgt spid="11267"/>
                                        </p:tgtEl>
                                        <p:attrNameLst>
                                          <p:attrName>style.visibility</p:attrName>
                                        </p:attrNameLst>
                                      </p:cBhvr>
                                      <p:to>
                                        <p:strVal val="visible"/>
                                      </p:to>
                                    </p:set>
                                    <p:animEffect transition="in" filter="wipe(down)">
                                      <p:cBhvr>
                                        <p:cTn id="22" dur="500"/>
                                        <p:tgtEl>
                                          <p:spTgt spid="112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animBg="1"/>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D1B07A-6367-4C9C-8C8F-5CE2A64BB12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1FE8015-F43E-4682-A390-D17BC3BCF0C0}"/>
              </a:ext>
            </a:extLst>
          </p:cNvPr>
          <p:cNvSpPr>
            <a:spLocks noGrp="1"/>
          </p:cNvSpPr>
          <p:nvPr>
            <p:ph idx="1"/>
          </p:nvPr>
        </p:nvSpPr>
        <p:spPr/>
        <p:txBody>
          <a:bodyPr/>
          <a:lstStyle/>
          <a:p>
            <a:endParaRPr lang="en-US" dirty="0"/>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260076" y="149389"/>
            <a:ext cx="4015408" cy="461665"/>
          </a:xfrm>
          <a:prstGeom prst="rect">
            <a:avLst/>
          </a:prstGeom>
          <a:noFill/>
        </p:spPr>
        <p:txBody>
          <a:bodyPr wrap="square" rtlCol="0">
            <a:spAutoFit/>
          </a:bodyPr>
          <a:lstStyle/>
          <a:p>
            <a:r>
              <a:rPr lang="en-US" sz="2400" b="1" dirty="0">
                <a:solidFill>
                  <a:schemeClr val="bg1"/>
                </a:solidFill>
              </a:rPr>
              <a:t>8. Photo/Video Gallery</a:t>
            </a:r>
          </a:p>
        </p:txBody>
      </p:sp>
      <p:pic>
        <p:nvPicPr>
          <p:cNvPr id="1331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8448" y="2942659"/>
            <a:ext cx="6972238" cy="35416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5"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056" r="46568" b="7143"/>
          <a:stretch/>
        </p:blipFill>
        <p:spPr bwMode="auto">
          <a:xfrm>
            <a:off x="7712768" y="347668"/>
            <a:ext cx="3756989" cy="22681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6"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20134" y="2660184"/>
            <a:ext cx="1871128" cy="40465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a:extLst>
              <a:ext uri="{FF2B5EF4-FFF2-40B4-BE49-F238E27FC236}">
                <a16:creationId xmlns:a16="http://schemas.microsoft.com/office/drawing/2014/main" id="{325119B1-F34D-4EB7-8605-9220FAC8F8A7}"/>
              </a:ext>
            </a:extLst>
          </p:cNvPr>
          <p:cNvSpPr/>
          <p:nvPr/>
        </p:nvSpPr>
        <p:spPr>
          <a:xfrm>
            <a:off x="538448" y="721192"/>
            <a:ext cx="7070037" cy="1938992"/>
          </a:xfrm>
          <a:prstGeom prst="rect">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538448" y="753934"/>
            <a:ext cx="6922650" cy="2062103"/>
          </a:xfrm>
          <a:prstGeom prst="rect">
            <a:avLst/>
          </a:prstGeom>
          <a:noFill/>
        </p:spPr>
        <p:txBody>
          <a:bodyPr wrap="square" rtlCol="0">
            <a:spAutoFit/>
          </a:bodyPr>
          <a:lstStyle/>
          <a:p>
            <a:pPr marL="285750" indent="-285750">
              <a:lnSpc>
                <a:spcPct val="150000"/>
              </a:lnSpc>
              <a:buFont typeface="Arial" pitchFamily="34" charset="0"/>
              <a:buChar char="•"/>
            </a:pPr>
            <a:r>
              <a:rPr lang="en-US" dirty="0">
                <a:solidFill>
                  <a:schemeClr val="bg1"/>
                </a:solidFill>
                <a:latin typeface="Abadi" panose="020B0604020104020204" pitchFamily="34" charset="0"/>
              </a:rPr>
              <a:t>Photo Gallery allows to capture the memories of all the events</a:t>
            </a:r>
          </a:p>
          <a:p>
            <a:pPr marL="285750" indent="-285750">
              <a:lnSpc>
                <a:spcPct val="150000"/>
              </a:lnSpc>
              <a:buFont typeface="Arial" pitchFamily="34" charset="0"/>
              <a:buChar char="•"/>
            </a:pPr>
            <a:r>
              <a:rPr lang="en-US" dirty="0">
                <a:solidFill>
                  <a:schemeClr val="bg1"/>
                </a:solidFill>
                <a:latin typeface="Abadi" panose="020B0604020104020204" pitchFamily="34" charset="0"/>
              </a:rPr>
              <a:t>NAS has added the available photos of past events from 2003 till date</a:t>
            </a:r>
          </a:p>
          <a:p>
            <a:pPr marL="285750" indent="-285750">
              <a:lnSpc>
                <a:spcPct val="150000"/>
              </a:lnSpc>
              <a:buFont typeface="Arial" pitchFamily="34" charset="0"/>
              <a:buChar char="•"/>
            </a:pPr>
            <a:r>
              <a:rPr lang="en-US" dirty="0">
                <a:solidFill>
                  <a:schemeClr val="bg1"/>
                </a:solidFill>
                <a:latin typeface="Abadi" panose="020B0604020104020204" pitchFamily="34" charset="0"/>
              </a:rPr>
              <a:t>Video Gallery allows to view the event videos (if applicable)</a:t>
            </a:r>
          </a:p>
          <a:p>
            <a:pPr marL="285750" indent="-285750">
              <a:buFont typeface="Arial" pitchFamily="34" charset="0"/>
              <a:buChar char="•"/>
            </a:pPr>
            <a:endParaRPr lang="en-US" sz="2000" dirty="0">
              <a:solidFill>
                <a:schemeClr val="bg1"/>
              </a:solidFill>
            </a:endParaRPr>
          </a:p>
        </p:txBody>
      </p:sp>
    </p:spTree>
    <p:extLst>
      <p:ext uri="{BB962C8B-B14F-4D97-AF65-F5344CB8AC3E}">
        <p14:creationId xmlns:p14="http://schemas.microsoft.com/office/powerpoint/2010/main" val="297403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par>
                                <p:cTn id="11" presetID="22" presetClass="entr" presetSubtype="4" fill="hold" nodeType="withEffect">
                                  <p:stCondLst>
                                    <p:cond delay="0"/>
                                  </p:stCondLst>
                                  <p:childTnLst>
                                    <p:set>
                                      <p:cBhvr>
                                        <p:cTn id="12" dur="1" fill="hold">
                                          <p:stCondLst>
                                            <p:cond delay="0"/>
                                          </p:stCondLst>
                                        </p:cTn>
                                        <p:tgtEl>
                                          <p:spTgt spid="13314"/>
                                        </p:tgtEl>
                                        <p:attrNameLst>
                                          <p:attrName>style.visibility</p:attrName>
                                        </p:attrNameLst>
                                      </p:cBhvr>
                                      <p:to>
                                        <p:strVal val="visible"/>
                                      </p:to>
                                    </p:set>
                                    <p:animEffect transition="in" filter="wipe(down)">
                                      <p:cBhvr>
                                        <p:cTn id="13" dur="500"/>
                                        <p:tgtEl>
                                          <p:spTgt spid="13314"/>
                                        </p:tgtEl>
                                      </p:cBhvr>
                                    </p:animEffect>
                                  </p:childTnLst>
                                </p:cTn>
                              </p:par>
                              <p:par>
                                <p:cTn id="14" presetID="22" presetClass="entr" presetSubtype="4" fill="hold" nodeType="withEffect">
                                  <p:stCondLst>
                                    <p:cond delay="0"/>
                                  </p:stCondLst>
                                  <p:childTnLst>
                                    <p:set>
                                      <p:cBhvr>
                                        <p:cTn id="15" dur="1" fill="hold">
                                          <p:stCondLst>
                                            <p:cond delay="0"/>
                                          </p:stCondLst>
                                        </p:cTn>
                                        <p:tgtEl>
                                          <p:spTgt spid="13316"/>
                                        </p:tgtEl>
                                        <p:attrNameLst>
                                          <p:attrName>style.visibility</p:attrName>
                                        </p:attrNameLst>
                                      </p:cBhvr>
                                      <p:to>
                                        <p:strVal val="visible"/>
                                      </p:to>
                                    </p:set>
                                    <p:animEffect transition="in" filter="wipe(down)">
                                      <p:cBhvr>
                                        <p:cTn id="16" dur="500"/>
                                        <p:tgtEl>
                                          <p:spTgt spid="13316"/>
                                        </p:tgtEl>
                                      </p:cBhvr>
                                    </p:animEffect>
                                  </p:childTnLst>
                                </p:cTn>
                              </p:par>
                              <p:par>
                                <p:cTn id="17" presetID="22" presetClass="entr" presetSubtype="4" fill="hold" nodeType="withEffect">
                                  <p:stCondLst>
                                    <p:cond delay="0"/>
                                  </p:stCondLst>
                                  <p:childTnLst>
                                    <p:set>
                                      <p:cBhvr>
                                        <p:cTn id="18" dur="1" fill="hold">
                                          <p:stCondLst>
                                            <p:cond delay="0"/>
                                          </p:stCondLst>
                                        </p:cTn>
                                        <p:tgtEl>
                                          <p:spTgt spid="13315"/>
                                        </p:tgtEl>
                                        <p:attrNameLst>
                                          <p:attrName>style.visibility</p:attrName>
                                        </p:attrNameLst>
                                      </p:cBhvr>
                                      <p:to>
                                        <p:strVal val="visible"/>
                                      </p:to>
                                    </p:set>
                                    <p:animEffect transition="in" filter="wipe(down)">
                                      <p:cBhvr>
                                        <p:cTn id="19" dur="500"/>
                                        <p:tgtEl>
                                          <p:spTgt spid="13315"/>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animBg="1"/>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D1B07A-6367-4C9C-8C8F-5CE2A64BB12C}"/>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E137F682-C73D-4733-9950-16F0E70B23F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296399" y="1825625"/>
            <a:ext cx="3599202" cy="4351338"/>
          </a:xfrm>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367749" y="269631"/>
            <a:ext cx="2872408" cy="461665"/>
          </a:xfrm>
          <a:prstGeom prst="rect">
            <a:avLst/>
          </a:prstGeom>
          <a:noFill/>
        </p:spPr>
        <p:txBody>
          <a:bodyPr wrap="square" rtlCol="0">
            <a:spAutoFit/>
          </a:bodyPr>
          <a:lstStyle/>
          <a:p>
            <a:r>
              <a:rPr lang="en-US" sz="2400" b="1" dirty="0">
                <a:solidFill>
                  <a:schemeClr val="bg1"/>
                </a:solidFill>
              </a:rPr>
              <a:t>9. Push Notifications</a:t>
            </a:r>
          </a:p>
        </p:txBody>
      </p:sp>
      <p:sp>
        <p:nvSpPr>
          <p:cNvPr id="8" name="Rectangle 7">
            <a:extLst>
              <a:ext uri="{FF2B5EF4-FFF2-40B4-BE49-F238E27FC236}">
                <a16:creationId xmlns:a16="http://schemas.microsoft.com/office/drawing/2014/main" id="{E95A1240-4ADE-4F30-A639-D10F671F1607}"/>
              </a:ext>
            </a:extLst>
          </p:cNvPr>
          <p:cNvSpPr/>
          <p:nvPr/>
        </p:nvSpPr>
        <p:spPr>
          <a:xfrm>
            <a:off x="419248" y="866233"/>
            <a:ext cx="7999346" cy="2562767"/>
          </a:xfrm>
          <a:prstGeom prst="rect">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415298" y="1027906"/>
            <a:ext cx="7948968" cy="2308324"/>
          </a:xfrm>
          <a:prstGeom prst="rect">
            <a:avLst/>
          </a:prstGeom>
          <a:noFill/>
        </p:spPr>
        <p:txBody>
          <a:bodyPr wrap="square" rtlCol="0">
            <a:spAutoFit/>
          </a:bodyPr>
          <a:lstStyle/>
          <a:p>
            <a:pPr marL="285750" indent="-285750">
              <a:buFont typeface="Arial" pitchFamily="34" charset="0"/>
              <a:buChar char="•"/>
            </a:pPr>
            <a:r>
              <a:rPr lang="en-US" dirty="0">
                <a:solidFill>
                  <a:schemeClr val="bg1"/>
                </a:solidFill>
                <a:latin typeface="Abadi" panose="020B0604020104020204" pitchFamily="34" charset="0"/>
              </a:rPr>
              <a:t>Push Notification is a feature in the App to receive the NAS broadcasted messages</a:t>
            </a:r>
          </a:p>
          <a:p>
            <a:pPr marL="285750" indent="-285750">
              <a:buFont typeface="Arial" pitchFamily="34" charset="0"/>
              <a:buChar char="•"/>
            </a:pPr>
            <a:r>
              <a:rPr lang="en-US" dirty="0">
                <a:solidFill>
                  <a:schemeClr val="bg1"/>
                </a:solidFill>
                <a:latin typeface="Abadi" panose="020B0604020104020204" pitchFamily="34" charset="0"/>
              </a:rPr>
              <a:t>Members will receive instant notifications (if notifications are enabled for NAS App)</a:t>
            </a:r>
          </a:p>
          <a:p>
            <a:pPr marL="285750" indent="-285750">
              <a:buFont typeface="Arial" pitchFamily="34" charset="0"/>
              <a:buChar char="•"/>
            </a:pPr>
            <a:r>
              <a:rPr lang="en-US" dirty="0">
                <a:solidFill>
                  <a:schemeClr val="bg1"/>
                </a:solidFill>
                <a:latin typeface="Abadi" panose="020B0604020104020204" pitchFamily="34" charset="0"/>
              </a:rPr>
              <a:t>Helps to be informed on new events and other key updates  </a:t>
            </a:r>
          </a:p>
          <a:p>
            <a:pPr marL="285750" indent="-285750">
              <a:buFont typeface="Arial" pitchFamily="34" charset="0"/>
              <a:buChar char="•"/>
            </a:pPr>
            <a:r>
              <a:rPr lang="en-US" dirty="0">
                <a:solidFill>
                  <a:schemeClr val="bg1"/>
                </a:solidFill>
                <a:latin typeface="Abadi" panose="020B0604020104020204" pitchFamily="34" charset="0"/>
              </a:rPr>
              <a:t>Members are recommended to allow notifications when installing the NAS App</a:t>
            </a:r>
          </a:p>
          <a:p>
            <a:pPr marL="285750" indent="-285750">
              <a:buFont typeface="Arial" pitchFamily="34" charset="0"/>
              <a:buChar char="•"/>
            </a:pPr>
            <a:r>
              <a:rPr lang="en-US" dirty="0">
                <a:solidFill>
                  <a:schemeClr val="bg1"/>
                </a:solidFill>
                <a:latin typeface="Abadi" panose="020B0604020104020204" pitchFamily="34" charset="0"/>
              </a:rPr>
              <a:t>This feature is only applicable to Mobile Apps</a:t>
            </a:r>
          </a:p>
        </p:txBody>
      </p:sp>
      <p:pic>
        <p:nvPicPr>
          <p:cNvPr id="7" name="Picture 6">
            <a:extLst>
              <a:ext uri="{FF2B5EF4-FFF2-40B4-BE49-F238E27FC236}">
                <a16:creationId xmlns:a16="http://schemas.microsoft.com/office/drawing/2014/main" id="{61D46A0D-F95F-4523-A94C-31A70994D66C}"/>
              </a:ext>
            </a:extLst>
          </p:cNvPr>
          <p:cNvPicPr>
            <a:picLocks noChangeAspect="1"/>
          </p:cNvPicPr>
          <p:nvPr/>
        </p:nvPicPr>
        <p:blipFill>
          <a:blip r:embed="rId4"/>
          <a:stretch>
            <a:fillRect/>
          </a:stretch>
        </p:blipFill>
        <p:spPr>
          <a:xfrm>
            <a:off x="5829605" y="3539330"/>
            <a:ext cx="2588989" cy="3130017"/>
          </a:xfrm>
          <a:prstGeom prst="rect">
            <a:avLst/>
          </a:prstGeom>
        </p:spPr>
      </p:pic>
      <p:pic>
        <p:nvPicPr>
          <p:cNvPr id="10" name="Picture 9">
            <a:extLst>
              <a:ext uri="{FF2B5EF4-FFF2-40B4-BE49-F238E27FC236}">
                <a16:creationId xmlns:a16="http://schemas.microsoft.com/office/drawing/2014/main" id="{F7B6E0EB-040C-4F7D-90A5-6BF08481D6A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73260" y="866233"/>
            <a:ext cx="2680540" cy="5803114"/>
          </a:xfrm>
          <a:prstGeom prst="rect">
            <a:avLst/>
          </a:prstGeom>
        </p:spPr>
      </p:pic>
    </p:spTree>
    <p:extLst>
      <p:ext uri="{BB962C8B-B14F-4D97-AF65-F5344CB8AC3E}">
        <p14:creationId xmlns:p14="http://schemas.microsoft.com/office/powerpoint/2010/main" val="2665798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par>
                                <p:cTn id="14" presetID="22" presetClass="entr" presetSubtype="4"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down)">
                                      <p:cBhvr>
                                        <p:cTn id="16" dur="500"/>
                                        <p:tgtEl>
                                          <p:spTgt spid="7"/>
                                        </p:tgtEl>
                                      </p:cBhvr>
                                    </p:animEffect>
                                  </p:childTnLst>
                                </p:cTn>
                              </p:par>
                              <p:par>
                                <p:cTn id="17" presetID="22" presetClass="entr" presetSubtype="4"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D1B07A-6367-4C9C-8C8F-5CE2A64BB12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1FE8015-F43E-4682-A390-D17BC3BCF0C0}"/>
              </a:ext>
            </a:extLst>
          </p:cNvPr>
          <p:cNvSpPr>
            <a:spLocks noGrp="1"/>
          </p:cNvSpPr>
          <p:nvPr>
            <p:ph idx="1"/>
          </p:nvPr>
        </p:nvSpPr>
        <p:spPr/>
        <p:txBody>
          <a:bodyPr/>
          <a:lstStyle/>
          <a:p>
            <a:endParaRPr lang="en-US" dirty="0"/>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367749" y="269631"/>
            <a:ext cx="2872408" cy="461665"/>
          </a:xfrm>
          <a:prstGeom prst="rect">
            <a:avLst/>
          </a:prstGeom>
          <a:noFill/>
        </p:spPr>
        <p:txBody>
          <a:bodyPr wrap="square" rtlCol="0">
            <a:spAutoFit/>
          </a:bodyPr>
          <a:lstStyle/>
          <a:p>
            <a:r>
              <a:rPr lang="en-US" sz="2400" b="1" dirty="0">
                <a:solidFill>
                  <a:schemeClr val="bg1"/>
                </a:solidFill>
              </a:rPr>
              <a:t>How to Access?</a:t>
            </a:r>
          </a:p>
        </p:txBody>
      </p:sp>
      <p:sp>
        <p:nvSpPr>
          <p:cNvPr id="7" name="TextBox 6"/>
          <p:cNvSpPr txBox="1"/>
          <p:nvPr/>
        </p:nvSpPr>
        <p:spPr>
          <a:xfrm>
            <a:off x="725558" y="1825625"/>
            <a:ext cx="6788426" cy="1754326"/>
          </a:xfrm>
          <a:prstGeom prst="rect">
            <a:avLst/>
          </a:prstGeom>
          <a:noFill/>
        </p:spPr>
        <p:txBody>
          <a:bodyPr wrap="square" rtlCol="0">
            <a:spAutoFit/>
          </a:bodyPr>
          <a:lstStyle/>
          <a:p>
            <a:pPr marL="285750" indent="-285750">
              <a:buFont typeface="Arial" pitchFamily="34" charset="0"/>
              <a:buChar char="•"/>
            </a:pPr>
            <a:r>
              <a:rPr lang="en-US" dirty="0">
                <a:solidFill>
                  <a:schemeClr val="bg1"/>
                </a:solidFill>
                <a:latin typeface="Abadi" panose="020B0604020104020204" pitchFamily="34" charset="0"/>
              </a:rPr>
              <a:t>User ID : Your Membership ID (Example : L1010)</a:t>
            </a:r>
          </a:p>
          <a:p>
            <a:pPr marL="285750" indent="-285750">
              <a:buFont typeface="Arial" pitchFamily="34" charset="0"/>
              <a:buChar char="•"/>
            </a:pPr>
            <a:r>
              <a:rPr lang="en-US" dirty="0">
                <a:solidFill>
                  <a:schemeClr val="bg1"/>
                </a:solidFill>
                <a:latin typeface="Abadi" panose="020B0604020104020204" pitchFamily="34" charset="0"/>
              </a:rPr>
              <a:t>Password : Please click Forgot Password to get the reset link to the registered email ID with NAS</a:t>
            </a:r>
          </a:p>
          <a:p>
            <a:pPr marL="285750" indent="-285750">
              <a:buFont typeface="Arial" pitchFamily="34" charset="0"/>
              <a:buChar char="•"/>
            </a:pPr>
            <a:r>
              <a:rPr lang="en-US" dirty="0">
                <a:solidFill>
                  <a:schemeClr val="bg1"/>
                </a:solidFill>
                <a:latin typeface="Abadi" panose="020B0604020104020204" pitchFamily="34" charset="0"/>
              </a:rPr>
              <a:t>Follow the instructions in the email to set up the new password to access the Member Login</a:t>
            </a:r>
          </a:p>
          <a:p>
            <a:pPr marL="285750" indent="-285750">
              <a:buFont typeface="Arial" pitchFamily="34" charset="0"/>
              <a:buChar char="•"/>
            </a:pPr>
            <a:r>
              <a:rPr lang="en-US" dirty="0">
                <a:solidFill>
                  <a:schemeClr val="bg1"/>
                </a:solidFill>
                <a:latin typeface="Abadi" panose="020B0604020104020204" pitchFamily="34" charset="0"/>
              </a:rPr>
              <a:t>Use the OTP sent to the registered email for 2FA validation</a:t>
            </a:r>
          </a:p>
        </p:txBody>
      </p:sp>
      <p:sp>
        <p:nvSpPr>
          <p:cNvPr id="8" name="TextBox 7"/>
          <p:cNvSpPr txBox="1"/>
          <p:nvPr/>
        </p:nvSpPr>
        <p:spPr>
          <a:xfrm>
            <a:off x="496956" y="1390615"/>
            <a:ext cx="1938131" cy="369332"/>
          </a:xfrm>
          <a:prstGeom prst="rect">
            <a:avLst/>
          </a:prstGeom>
          <a:noFill/>
        </p:spPr>
        <p:txBody>
          <a:bodyPr wrap="square" rtlCol="0">
            <a:spAutoFit/>
          </a:bodyPr>
          <a:lstStyle/>
          <a:p>
            <a:r>
              <a:rPr lang="en-US" b="1" dirty="0">
                <a:solidFill>
                  <a:schemeClr val="bg1"/>
                </a:solidFill>
              </a:rPr>
              <a:t>Member Login </a:t>
            </a:r>
            <a:r>
              <a:rPr lang="en-US" b="1" dirty="0"/>
              <a:t> </a:t>
            </a:r>
          </a:p>
        </p:txBody>
      </p:sp>
      <p:pic>
        <p:nvPicPr>
          <p:cNvPr id="1536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14058" y="3772860"/>
            <a:ext cx="2835962" cy="2835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Box 14"/>
          <p:cNvSpPr txBox="1"/>
          <p:nvPr/>
        </p:nvSpPr>
        <p:spPr>
          <a:xfrm>
            <a:off x="665920" y="4062918"/>
            <a:ext cx="6788426" cy="646331"/>
          </a:xfrm>
          <a:prstGeom prst="rect">
            <a:avLst/>
          </a:prstGeom>
          <a:noFill/>
        </p:spPr>
        <p:txBody>
          <a:bodyPr wrap="square" rtlCol="0">
            <a:spAutoFit/>
          </a:bodyPr>
          <a:lstStyle/>
          <a:p>
            <a:r>
              <a:rPr lang="en-US" dirty="0">
                <a:solidFill>
                  <a:schemeClr val="bg1"/>
                </a:solidFill>
                <a:latin typeface="Abadi" panose="020B0604020104020204" pitchFamily="34" charset="0"/>
              </a:rPr>
              <a:t>Please scan the QR code to download the mobile app (App Store and Play Store)</a:t>
            </a:r>
          </a:p>
        </p:txBody>
      </p:sp>
      <p:sp>
        <p:nvSpPr>
          <p:cNvPr id="14" name="Rectangle 13">
            <a:extLst>
              <a:ext uri="{FF2B5EF4-FFF2-40B4-BE49-F238E27FC236}">
                <a16:creationId xmlns:a16="http://schemas.microsoft.com/office/drawing/2014/main" id="{4FEFCF15-CB41-4A40-8AFA-880A5AAB7AD9}"/>
              </a:ext>
            </a:extLst>
          </p:cNvPr>
          <p:cNvSpPr/>
          <p:nvPr/>
        </p:nvSpPr>
        <p:spPr>
          <a:xfrm>
            <a:off x="576470" y="972739"/>
            <a:ext cx="6805842" cy="369332"/>
          </a:xfrm>
          <a:prstGeom prst="rect">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706532" y="4776529"/>
            <a:ext cx="6788426" cy="2031325"/>
          </a:xfrm>
          <a:prstGeom prst="rect">
            <a:avLst/>
          </a:prstGeom>
          <a:noFill/>
        </p:spPr>
        <p:txBody>
          <a:bodyPr wrap="square" rtlCol="0">
            <a:spAutoFit/>
          </a:bodyPr>
          <a:lstStyle/>
          <a:p>
            <a:pPr marL="285750" indent="-285750">
              <a:buFont typeface="Arial" pitchFamily="34" charset="0"/>
              <a:buChar char="•"/>
            </a:pPr>
            <a:r>
              <a:rPr lang="en-US" dirty="0">
                <a:solidFill>
                  <a:schemeClr val="bg1"/>
                </a:solidFill>
                <a:latin typeface="Abadi" panose="020B0604020104020204" pitchFamily="34" charset="0"/>
              </a:rPr>
              <a:t>User ID : Your Membership ID (Example : L1010)</a:t>
            </a:r>
          </a:p>
          <a:p>
            <a:pPr marL="285750" indent="-285750">
              <a:buFont typeface="Arial" pitchFamily="34" charset="0"/>
              <a:buChar char="•"/>
            </a:pPr>
            <a:r>
              <a:rPr lang="en-US" dirty="0">
                <a:solidFill>
                  <a:schemeClr val="bg1"/>
                </a:solidFill>
                <a:latin typeface="Abadi" panose="020B0604020104020204" pitchFamily="34" charset="0"/>
              </a:rPr>
              <a:t>Password : Please click Forgot Password to get the reset link to the registered email ID with NAS</a:t>
            </a:r>
          </a:p>
          <a:p>
            <a:pPr marL="285750" indent="-285750">
              <a:buFont typeface="Arial" pitchFamily="34" charset="0"/>
              <a:buChar char="•"/>
            </a:pPr>
            <a:r>
              <a:rPr lang="en-US" dirty="0">
                <a:solidFill>
                  <a:schemeClr val="bg1"/>
                </a:solidFill>
                <a:latin typeface="Abadi" panose="020B0604020104020204" pitchFamily="34" charset="0"/>
              </a:rPr>
              <a:t>Follow the instructions in the email to set up the new password to access the Member Login</a:t>
            </a:r>
          </a:p>
          <a:p>
            <a:pPr marL="285750" indent="-285750">
              <a:buFont typeface="Arial" pitchFamily="34" charset="0"/>
              <a:buChar char="•"/>
            </a:pPr>
            <a:r>
              <a:rPr lang="en-US" dirty="0">
                <a:solidFill>
                  <a:schemeClr val="bg1"/>
                </a:solidFill>
                <a:latin typeface="Abadi" panose="020B0604020104020204" pitchFamily="34" charset="0"/>
              </a:rPr>
              <a:t>Use the OTP sent to the registered email for 2FA validation</a:t>
            </a:r>
          </a:p>
          <a:p>
            <a:endParaRPr lang="en-US" dirty="0">
              <a:solidFill>
                <a:schemeClr val="bg1"/>
              </a:solidFill>
            </a:endParaRPr>
          </a:p>
        </p:txBody>
      </p:sp>
      <p:sp>
        <p:nvSpPr>
          <p:cNvPr id="4" name="TextBox 3"/>
          <p:cNvSpPr txBox="1"/>
          <p:nvPr/>
        </p:nvSpPr>
        <p:spPr>
          <a:xfrm>
            <a:off x="576470" y="954157"/>
            <a:ext cx="3717234" cy="369332"/>
          </a:xfrm>
          <a:prstGeom prst="rect">
            <a:avLst/>
          </a:prstGeom>
          <a:noFill/>
        </p:spPr>
        <p:txBody>
          <a:bodyPr wrap="square" rtlCol="0">
            <a:spAutoFit/>
          </a:bodyPr>
          <a:lstStyle/>
          <a:p>
            <a:r>
              <a:rPr lang="en-US" dirty="0">
                <a:solidFill>
                  <a:schemeClr val="bg1"/>
                </a:solidFill>
              </a:rPr>
              <a:t>Website:</a:t>
            </a:r>
            <a:r>
              <a:rPr lang="en-US" dirty="0"/>
              <a:t> </a:t>
            </a:r>
          </a:p>
        </p:txBody>
      </p:sp>
      <p:sp>
        <p:nvSpPr>
          <p:cNvPr id="6" name="TextBox 5"/>
          <p:cNvSpPr txBox="1"/>
          <p:nvPr/>
        </p:nvSpPr>
        <p:spPr>
          <a:xfrm>
            <a:off x="1590261" y="954157"/>
            <a:ext cx="3876261" cy="369332"/>
          </a:xfrm>
          <a:prstGeom prst="rect">
            <a:avLst/>
          </a:prstGeom>
          <a:noFill/>
        </p:spPr>
        <p:txBody>
          <a:bodyPr wrap="square" rtlCol="0">
            <a:spAutoFit/>
          </a:bodyPr>
          <a:lstStyle/>
          <a:p>
            <a:r>
              <a:rPr lang="en-US" dirty="0">
                <a:solidFill>
                  <a:srgbClr val="002060"/>
                </a:solidFill>
                <a:hlinkClick r:id="rId4">
                  <a:extLst>
                    <a:ext uri="{A12FA001-AC4F-418D-AE19-62706E023703}">
                      <ahyp:hlinkClr xmlns:ahyp="http://schemas.microsoft.com/office/drawing/2018/hyperlinkcolor" val="tx"/>
                    </a:ext>
                  </a:extLst>
                </a:hlinkClick>
              </a:rPr>
              <a:t>www.singainagarathar.com</a:t>
            </a:r>
            <a:endParaRPr lang="en-US" dirty="0">
              <a:solidFill>
                <a:srgbClr val="002060"/>
              </a:solidFill>
            </a:endParaRPr>
          </a:p>
        </p:txBody>
      </p:sp>
      <p:sp>
        <p:nvSpPr>
          <p:cNvPr id="16" name="Rectangle 15">
            <a:extLst>
              <a:ext uri="{FF2B5EF4-FFF2-40B4-BE49-F238E27FC236}">
                <a16:creationId xmlns:a16="http://schemas.microsoft.com/office/drawing/2014/main" id="{BE4501A4-C67F-4EA0-B01E-B8B85A8F9301}"/>
              </a:ext>
            </a:extLst>
          </p:cNvPr>
          <p:cNvSpPr/>
          <p:nvPr/>
        </p:nvSpPr>
        <p:spPr>
          <a:xfrm>
            <a:off x="576470" y="3690979"/>
            <a:ext cx="6805842" cy="369332"/>
          </a:xfrm>
          <a:prstGeom prst="rect">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626164" y="3697359"/>
            <a:ext cx="3221933" cy="369332"/>
          </a:xfrm>
          <a:prstGeom prst="rect">
            <a:avLst/>
          </a:prstGeom>
          <a:noFill/>
        </p:spPr>
        <p:txBody>
          <a:bodyPr wrap="square" rtlCol="0">
            <a:spAutoFit/>
          </a:bodyPr>
          <a:lstStyle/>
          <a:p>
            <a:r>
              <a:rPr lang="en-US" dirty="0">
                <a:solidFill>
                  <a:schemeClr val="bg1"/>
                </a:solidFill>
              </a:rPr>
              <a:t>Mobile App Download</a:t>
            </a:r>
          </a:p>
        </p:txBody>
      </p:sp>
    </p:spTree>
    <p:extLst>
      <p:ext uri="{BB962C8B-B14F-4D97-AF65-F5344CB8AC3E}">
        <p14:creationId xmlns:p14="http://schemas.microsoft.com/office/powerpoint/2010/main" val="2665798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down)">
                                      <p:cBhvr>
                                        <p:cTn id="13" dur="500"/>
                                        <p:tgtEl>
                                          <p:spTgt spid="14"/>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down)">
                                      <p:cBhvr>
                                        <p:cTn id="16" dur="500"/>
                                        <p:tgtEl>
                                          <p:spTgt spid="8"/>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500"/>
                                        <p:tgtEl>
                                          <p:spTgt spid="16"/>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down)">
                                      <p:cBhvr>
                                        <p:cTn id="25" dur="500"/>
                                        <p:tgtEl>
                                          <p:spTgt spid="13"/>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down)">
                                      <p:cBhvr>
                                        <p:cTn id="28" dur="500"/>
                                        <p:tgtEl>
                                          <p:spTgt spid="17"/>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wipe(down)">
                                      <p:cBhvr>
                                        <p:cTn id="31" dur="500"/>
                                        <p:tgtEl>
                                          <p:spTgt spid="15"/>
                                        </p:tgtEl>
                                      </p:cBhvr>
                                    </p:animEffect>
                                  </p:childTnLst>
                                </p:cTn>
                              </p:par>
                              <p:par>
                                <p:cTn id="32" presetID="22" presetClass="entr" presetSubtype="4" fill="hold" nodeType="withEffect">
                                  <p:stCondLst>
                                    <p:cond delay="0"/>
                                  </p:stCondLst>
                                  <p:childTnLst>
                                    <p:set>
                                      <p:cBhvr>
                                        <p:cTn id="33" dur="1" fill="hold">
                                          <p:stCondLst>
                                            <p:cond delay="0"/>
                                          </p:stCondLst>
                                        </p:cTn>
                                        <p:tgtEl>
                                          <p:spTgt spid="15363"/>
                                        </p:tgtEl>
                                        <p:attrNameLst>
                                          <p:attrName>style.visibility</p:attrName>
                                        </p:attrNameLst>
                                      </p:cBhvr>
                                      <p:to>
                                        <p:strVal val="visible"/>
                                      </p:to>
                                    </p:set>
                                    <p:animEffect transition="in" filter="wipe(down)">
                                      <p:cBhvr>
                                        <p:cTn id="34" dur="500"/>
                                        <p:tgtEl>
                                          <p:spTgt spid="153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15" grpId="0"/>
      <p:bldP spid="14" grpId="0" animBg="1"/>
      <p:bldP spid="17" grpId="0"/>
      <p:bldP spid="4" grpId="0"/>
      <p:bldP spid="16" grpId="0" animBg="1"/>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D1B07A-6367-4C9C-8C8F-5CE2A64BB12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1FE8015-F43E-4682-A390-D17BC3BCF0C0}"/>
              </a:ext>
            </a:extLst>
          </p:cNvPr>
          <p:cNvSpPr>
            <a:spLocks noGrp="1"/>
          </p:cNvSpPr>
          <p:nvPr>
            <p:ph idx="1"/>
          </p:nvPr>
        </p:nvSpPr>
        <p:spPr/>
        <p:txBody>
          <a:bodyPr/>
          <a:lstStyle/>
          <a:p>
            <a:endParaRPr lang="en-US" dirty="0"/>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367749" y="269631"/>
            <a:ext cx="2872408" cy="461665"/>
          </a:xfrm>
          <a:prstGeom prst="rect">
            <a:avLst/>
          </a:prstGeom>
          <a:noFill/>
        </p:spPr>
        <p:txBody>
          <a:bodyPr wrap="square" rtlCol="0">
            <a:spAutoFit/>
          </a:bodyPr>
          <a:lstStyle/>
          <a:p>
            <a:r>
              <a:rPr lang="en-US" sz="2400" b="1" dirty="0">
                <a:solidFill>
                  <a:schemeClr val="bg1"/>
                </a:solidFill>
              </a:rPr>
              <a:t>Points  to Note</a:t>
            </a:r>
          </a:p>
        </p:txBody>
      </p:sp>
      <p:sp>
        <p:nvSpPr>
          <p:cNvPr id="7" name="Rectangle 6">
            <a:extLst>
              <a:ext uri="{FF2B5EF4-FFF2-40B4-BE49-F238E27FC236}">
                <a16:creationId xmlns:a16="http://schemas.microsoft.com/office/drawing/2014/main" id="{7099369C-971D-476C-AEB4-BC3E944C5A46}"/>
              </a:ext>
            </a:extLst>
          </p:cNvPr>
          <p:cNvSpPr/>
          <p:nvPr/>
        </p:nvSpPr>
        <p:spPr>
          <a:xfrm>
            <a:off x="516833" y="1000927"/>
            <a:ext cx="10515600" cy="2562767"/>
          </a:xfrm>
          <a:prstGeom prst="rect">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616225" y="1147966"/>
            <a:ext cx="10316817" cy="2246769"/>
          </a:xfrm>
          <a:prstGeom prst="rect">
            <a:avLst/>
          </a:prstGeom>
          <a:noFill/>
        </p:spPr>
        <p:txBody>
          <a:bodyPr wrap="square" rtlCol="0">
            <a:spAutoFit/>
          </a:bodyPr>
          <a:lstStyle/>
          <a:p>
            <a:pPr marL="285750" indent="-285750">
              <a:buFont typeface="Arial" pitchFamily="34" charset="0"/>
              <a:buChar char="•"/>
            </a:pPr>
            <a:r>
              <a:rPr lang="en-US" sz="2000" dirty="0">
                <a:solidFill>
                  <a:schemeClr val="bg1"/>
                </a:solidFill>
                <a:latin typeface="Abadi" panose="020B0604020104020204" pitchFamily="34" charset="0"/>
              </a:rPr>
              <a:t>PDPA information stored in the System will not be visible to other users except Admin. No other members will be able to see the Information.</a:t>
            </a:r>
          </a:p>
          <a:p>
            <a:pPr marL="285750" indent="-285750">
              <a:buFont typeface="Arial" pitchFamily="34" charset="0"/>
              <a:buChar char="•"/>
            </a:pPr>
            <a:endParaRPr lang="en-US" sz="2000" dirty="0">
              <a:solidFill>
                <a:schemeClr val="bg1"/>
              </a:solidFill>
              <a:latin typeface="Abadi" panose="020B0604020104020204" pitchFamily="34" charset="0"/>
            </a:endParaRPr>
          </a:p>
          <a:p>
            <a:pPr marL="285750" indent="-285750">
              <a:buFont typeface="Arial" pitchFamily="34" charset="0"/>
              <a:buChar char="•"/>
            </a:pPr>
            <a:r>
              <a:rPr lang="en-US" sz="2000" dirty="0">
                <a:solidFill>
                  <a:schemeClr val="bg1"/>
                </a:solidFill>
                <a:latin typeface="Abadi" panose="020B0604020104020204" pitchFamily="34" charset="0"/>
              </a:rPr>
              <a:t>The PDF format of the Malar is available for the Members post Login and 2FA authentication.</a:t>
            </a:r>
          </a:p>
          <a:p>
            <a:pPr marL="285750" indent="-285750">
              <a:buFont typeface="Arial" pitchFamily="34" charset="0"/>
              <a:buChar char="•"/>
            </a:pPr>
            <a:endParaRPr lang="en-US" sz="2000" dirty="0">
              <a:solidFill>
                <a:schemeClr val="bg1"/>
              </a:solidFill>
              <a:latin typeface="Abadi" panose="020B0604020104020204" pitchFamily="34" charset="0"/>
            </a:endParaRPr>
          </a:p>
          <a:p>
            <a:pPr marL="285750" indent="-285750">
              <a:buFont typeface="Arial" pitchFamily="34" charset="0"/>
              <a:buChar char="•"/>
            </a:pPr>
            <a:r>
              <a:rPr lang="en-US" sz="2000" dirty="0">
                <a:solidFill>
                  <a:schemeClr val="bg1"/>
                </a:solidFill>
                <a:latin typeface="Abadi" panose="020B0604020104020204" pitchFamily="34" charset="0"/>
              </a:rPr>
              <a:t>Only Business Information entered by Members will be accessible to the public</a:t>
            </a:r>
          </a:p>
        </p:txBody>
      </p:sp>
    </p:spTree>
    <p:extLst>
      <p:ext uri="{BB962C8B-B14F-4D97-AF65-F5344CB8AC3E}">
        <p14:creationId xmlns:p14="http://schemas.microsoft.com/office/powerpoint/2010/main" val="741175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pp Launch">
            <a:hlinkClick r:id="" action="ppaction://media"/>
            <a:extLst>
              <a:ext uri="{FF2B5EF4-FFF2-40B4-BE49-F238E27FC236}">
                <a16:creationId xmlns:a16="http://schemas.microsoft.com/office/drawing/2014/main" id="{F9F8856D-0E34-449D-B0DE-0EFE3EF1665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064245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01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D1B07A-6367-4C9C-8C8F-5CE2A64BB12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1FE8015-F43E-4682-A390-D17BC3BCF0C0}"/>
              </a:ext>
            </a:extLst>
          </p:cNvPr>
          <p:cNvSpPr>
            <a:spLocks noGrp="1"/>
          </p:cNvSpPr>
          <p:nvPr>
            <p:ph idx="1"/>
          </p:nvPr>
        </p:nvSpPr>
        <p:spPr/>
        <p:txBody>
          <a:bodyPr/>
          <a:lstStyle/>
          <a:p>
            <a:endParaRPr lang="en-US" dirty="0"/>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descr="Thank You Blue Text transparent PNG - StickPNG">
            <a:extLst>
              <a:ext uri="{FF2B5EF4-FFF2-40B4-BE49-F238E27FC236}">
                <a16:creationId xmlns:a16="http://schemas.microsoft.com/office/drawing/2014/main" id="{E55312D8-992C-4A71-A12B-CDB9B04D38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75789" y="787538"/>
            <a:ext cx="3810000" cy="3810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Diagonal Corners Rounded 3">
            <a:extLst>
              <a:ext uri="{FF2B5EF4-FFF2-40B4-BE49-F238E27FC236}">
                <a16:creationId xmlns:a16="http://schemas.microsoft.com/office/drawing/2014/main" id="{B1F0E250-6C05-4864-B61A-4F65B64D4A13}"/>
              </a:ext>
            </a:extLst>
          </p:cNvPr>
          <p:cNvSpPr/>
          <p:nvPr/>
        </p:nvSpPr>
        <p:spPr>
          <a:xfrm>
            <a:off x="1120965" y="4001294"/>
            <a:ext cx="10232835" cy="914400"/>
          </a:xfrm>
          <a:prstGeom prst="round2DiagRect">
            <a:avLst/>
          </a:prstGeom>
          <a:solidFill>
            <a:srgbClr val="00206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6" name="TextBox 15"/>
          <p:cNvSpPr txBox="1"/>
          <p:nvPr/>
        </p:nvSpPr>
        <p:spPr>
          <a:xfrm>
            <a:off x="1468437" y="4209255"/>
            <a:ext cx="10400475" cy="523220"/>
          </a:xfrm>
          <a:prstGeom prst="rect">
            <a:avLst/>
          </a:prstGeom>
          <a:noFill/>
        </p:spPr>
        <p:txBody>
          <a:bodyPr wrap="square" rtlCol="0">
            <a:spAutoFit/>
          </a:bodyPr>
          <a:lstStyle/>
          <a:p>
            <a:r>
              <a:rPr lang="en-US" sz="2800" dirty="0">
                <a:solidFill>
                  <a:schemeClr val="bg1"/>
                </a:solidFill>
              </a:rPr>
              <a:t>For any clarifications, please write to nas@singainagarathar.com</a:t>
            </a:r>
          </a:p>
        </p:txBody>
      </p:sp>
    </p:spTree>
    <p:extLst>
      <p:ext uri="{BB962C8B-B14F-4D97-AF65-F5344CB8AC3E}">
        <p14:creationId xmlns:p14="http://schemas.microsoft.com/office/powerpoint/2010/main" val="2665798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wipe(down)">
                                      <p:cBhvr>
                                        <p:cTn id="7" dur="500"/>
                                        <p:tgtEl>
                                          <p:spTgt spid="102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down)">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3"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1"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211198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D1B07A-6367-4C9C-8C8F-5CE2A64BB12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1FE8015-F43E-4682-A390-D17BC3BCF0C0}"/>
              </a:ext>
            </a:extLst>
          </p:cNvPr>
          <p:cNvSpPr>
            <a:spLocks noGrp="1"/>
          </p:cNvSpPr>
          <p:nvPr>
            <p:ph idx="1"/>
          </p:nvPr>
        </p:nvSpPr>
        <p:spPr/>
        <p:txBody>
          <a:bodyPr/>
          <a:lstStyle/>
          <a:p>
            <a:endParaRPr lang="en-US" dirty="0"/>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367749" y="269631"/>
            <a:ext cx="2872408" cy="461665"/>
          </a:xfrm>
          <a:prstGeom prst="rect">
            <a:avLst/>
          </a:prstGeom>
          <a:noFill/>
        </p:spPr>
        <p:txBody>
          <a:bodyPr wrap="square" rtlCol="0">
            <a:spAutoFit/>
          </a:bodyPr>
          <a:lstStyle/>
          <a:p>
            <a:r>
              <a:rPr lang="en-US" sz="2400" b="1" dirty="0">
                <a:solidFill>
                  <a:schemeClr val="bg1"/>
                </a:solidFill>
              </a:rPr>
              <a:t>1. Profile Update</a:t>
            </a:r>
          </a:p>
        </p:txBody>
      </p:sp>
      <p:pic>
        <p:nvPicPr>
          <p:cNvPr id="8" name="Picture 7">
            <a:extLst>
              <a:ext uri="{FF2B5EF4-FFF2-40B4-BE49-F238E27FC236}">
                <a16:creationId xmlns:a16="http://schemas.microsoft.com/office/drawing/2014/main" id="{B1CD9665-C6FA-AB4C-A46F-26DEE15CD652}"/>
              </a:ext>
            </a:extLst>
          </p:cNvPr>
          <p:cNvPicPr>
            <a:picLocks noChangeAspect="1"/>
          </p:cNvPicPr>
          <p:nvPr/>
        </p:nvPicPr>
        <p:blipFill>
          <a:blip r:embed="rId3"/>
          <a:stretch>
            <a:fillRect/>
          </a:stretch>
        </p:blipFill>
        <p:spPr>
          <a:xfrm>
            <a:off x="4298958" y="1001846"/>
            <a:ext cx="1335981" cy="1415488"/>
          </a:xfrm>
          <a:prstGeom prst="rect">
            <a:avLst/>
          </a:prstGeom>
        </p:spPr>
      </p:pic>
      <p:sp>
        <p:nvSpPr>
          <p:cNvPr id="6" name="TextBox 5"/>
          <p:cNvSpPr txBox="1"/>
          <p:nvPr/>
        </p:nvSpPr>
        <p:spPr>
          <a:xfrm>
            <a:off x="4269142" y="1569167"/>
            <a:ext cx="2087216" cy="338554"/>
          </a:xfrm>
          <a:prstGeom prst="rect">
            <a:avLst/>
          </a:prstGeom>
          <a:noFill/>
        </p:spPr>
        <p:txBody>
          <a:bodyPr wrap="square" rtlCol="0">
            <a:spAutoFit/>
          </a:bodyPr>
          <a:lstStyle/>
          <a:p>
            <a:r>
              <a:rPr lang="en-US" sz="1600" dirty="0"/>
              <a:t>Profile Update</a:t>
            </a:r>
          </a:p>
        </p:txBody>
      </p:sp>
      <p:sp>
        <p:nvSpPr>
          <p:cNvPr id="7" name="Round Diagonal Corner Rectangle 6"/>
          <p:cNvSpPr/>
          <p:nvPr/>
        </p:nvSpPr>
        <p:spPr>
          <a:xfrm>
            <a:off x="1500808" y="1276197"/>
            <a:ext cx="2206487" cy="1002766"/>
          </a:xfrm>
          <a:prstGeom prst="round2DiagRect">
            <a:avLst/>
          </a:prstGeom>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Members Update own profile</a:t>
            </a:r>
          </a:p>
        </p:txBody>
      </p:sp>
      <p:sp>
        <p:nvSpPr>
          <p:cNvPr id="13" name="Round Diagonal Corner Rectangle 12"/>
          <p:cNvSpPr/>
          <p:nvPr/>
        </p:nvSpPr>
        <p:spPr>
          <a:xfrm>
            <a:off x="6455174" y="1276197"/>
            <a:ext cx="2206487" cy="1002766"/>
          </a:xfrm>
          <a:prstGeom prst="round2DiagRect">
            <a:avLst/>
          </a:prstGeom>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Add Family member</a:t>
            </a:r>
          </a:p>
        </p:txBody>
      </p:sp>
      <p:sp>
        <p:nvSpPr>
          <p:cNvPr id="14" name="Round Diagonal Corner Rectangle 13"/>
          <p:cNvSpPr/>
          <p:nvPr/>
        </p:nvSpPr>
        <p:spPr>
          <a:xfrm>
            <a:off x="9287826" y="500463"/>
            <a:ext cx="2206487" cy="1002766"/>
          </a:xfrm>
          <a:prstGeom prst="round2Diag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Access to Spouse</a:t>
            </a:r>
          </a:p>
        </p:txBody>
      </p:sp>
      <p:sp>
        <p:nvSpPr>
          <p:cNvPr id="15" name="Round Diagonal Corner Rectangle 14"/>
          <p:cNvSpPr/>
          <p:nvPr/>
        </p:nvSpPr>
        <p:spPr>
          <a:xfrm>
            <a:off x="9287825" y="1753833"/>
            <a:ext cx="2206487" cy="1002766"/>
          </a:xfrm>
          <a:prstGeom prst="round2Diag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Access to Children (&gt;18 years old)</a:t>
            </a:r>
          </a:p>
        </p:txBody>
      </p:sp>
      <p:sp>
        <p:nvSpPr>
          <p:cNvPr id="16" name="Round Diagonal Corner Rectangle 15"/>
          <p:cNvSpPr/>
          <p:nvPr/>
        </p:nvSpPr>
        <p:spPr>
          <a:xfrm>
            <a:off x="9287827" y="2984655"/>
            <a:ext cx="2206487" cy="1002766"/>
          </a:xfrm>
          <a:prstGeom prst="round2Diag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rPr>
              <a:t>Add Children(&lt;18 years old) for event registration purposes</a:t>
            </a:r>
          </a:p>
        </p:txBody>
      </p:sp>
      <p:pic>
        <p:nvPicPr>
          <p:cNvPr id="9" name="Picture 8">
            <a:extLst>
              <a:ext uri="{FF2B5EF4-FFF2-40B4-BE49-F238E27FC236}">
                <a16:creationId xmlns:a16="http://schemas.microsoft.com/office/drawing/2014/main" id="{0546887D-CC2F-4825-94EB-A3D528E365B2}"/>
              </a:ext>
            </a:extLst>
          </p:cNvPr>
          <p:cNvPicPr>
            <a:picLocks noChangeAspect="1"/>
          </p:cNvPicPr>
          <p:nvPr/>
        </p:nvPicPr>
        <p:blipFill>
          <a:blip r:embed="rId4"/>
          <a:stretch>
            <a:fillRect/>
          </a:stretch>
        </p:blipFill>
        <p:spPr>
          <a:xfrm>
            <a:off x="1500808" y="2532920"/>
            <a:ext cx="7315199" cy="4136597"/>
          </a:xfrm>
          <a:prstGeom prst="rect">
            <a:avLst/>
          </a:prstGeom>
        </p:spPr>
      </p:pic>
    </p:spTree>
    <p:extLst>
      <p:ext uri="{BB962C8B-B14F-4D97-AF65-F5344CB8AC3E}">
        <p14:creationId xmlns:p14="http://schemas.microsoft.com/office/powerpoint/2010/main" val="4231608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down)">
                                      <p:cBhvr>
                                        <p:cTn id="13" dur="500"/>
                                        <p:tgtEl>
                                          <p:spTgt spid="14"/>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down)">
                                      <p:cBhvr>
                                        <p:cTn id="16" dur="500"/>
                                        <p:tgtEl>
                                          <p:spTgt spid="15"/>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00"/>
                                        <p:tgtEl>
                                          <p:spTgt spid="6"/>
                                        </p:tgtEl>
                                      </p:cBhvr>
                                    </p:animEffect>
                                  </p:childTnLst>
                                </p:cTn>
                              </p:par>
                              <p:par>
                                <p:cTn id="20" presetID="22" presetClass="entr" presetSubtype="4"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down)">
                                      <p:cBhvr>
                                        <p:cTn id="25" dur="500"/>
                                        <p:tgtEl>
                                          <p:spTgt spid="16"/>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ipe(down)">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wipe(down)">
                                      <p:cBhvr>
                                        <p:cTn id="3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animBg="1"/>
      <p:bldP spid="13" grpId="0" animBg="1"/>
      <p:bldP spid="14" grpId="0" animBg="1"/>
      <p:bldP spid="15" grpId="0" animBg="1"/>
      <p:bldP spid="1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D1B07A-6367-4C9C-8C8F-5CE2A64BB12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1FE8015-F43E-4682-A390-D17BC3BCF0C0}"/>
              </a:ext>
            </a:extLst>
          </p:cNvPr>
          <p:cNvSpPr>
            <a:spLocks noGrp="1"/>
          </p:cNvSpPr>
          <p:nvPr>
            <p:ph idx="1"/>
          </p:nvPr>
        </p:nvSpPr>
        <p:spPr/>
        <p:txBody>
          <a:bodyPr/>
          <a:lstStyle/>
          <a:p>
            <a:endParaRPr lang="en-US" dirty="0"/>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367749" y="269631"/>
            <a:ext cx="2872408" cy="461665"/>
          </a:xfrm>
          <a:prstGeom prst="rect">
            <a:avLst/>
          </a:prstGeom>
          <a:noFill/>
        </p:spPr>
        <p:txBody>
          <a:bodyPr wrap="square" rtlCol="0">
            <a:spAutoFit/>
          </a:bodyPr>
          <a:lstStyle/>
          <a:p>
            <a:r>
              <a:rPr lang="en-US" sz="2400" b="1" dirty="0">
                <a:solidFill>
                  <a:schemeClr val="bg1"/>
                </a:solidFill>
              </a:rPr>
              <a:t>1. Profile Update</a:t>
            </a:r>
          </a:p>
        </p:txBody>
      </p:sp>
      <p:sp>
        <p:nvSpPr>
          <p:cNvPr id="7" name="Round Diagonal Corner Rectangle 6"/>
          <p:cNvSpPr/>
          <p:nvPr/>
        </p:nvSpPr>
        <p:spPr>
          <a:xfrm>
            <a:off x="1649895" y="1273295"/>
            <a:ext cx="2206487" cy="1002766"/>
          </a:xfrm>
          <a:prstGeom prst="round2DiagRect">
            <a:avLst/>
          </a:prstGeom>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Members Update own profile</a:t>
            </a:r>
          </a:p>
        </p:txBody>
      </p:sp>
      <p:pic>
        <p:nvPicPr>
          <p:cNvPr id="205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88110" y="265743"/>
            <a:ext cx="6407426" cy="30481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AutoShape 6" descr="blob:https://web.whatsapp.com/1675db9c-4c18-4678-b2b8-2aa33063107b"/>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5" name="Picture 7"/>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4722"/>
          <a:stretch/>
        </p:blipFill>
        <p:spPr bwMode="auto">
          <a:xfrm>
            <a:off x="1755916" y="2459273"/>
            <a:ext cx="1994444" cy="41095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a:extLst>
              <a:ext uri="{FF2B5EF4-FFF2-40B4-BE49-F238E27FC236}">
                <a16:creationId xmlns:a16="http://schemas.microsoft.com/office/drawing/2014/main" id="{CD2C8381-D7D7-43E2-9678-AFCCA30CA0A5}"/>
              </a:ext>
            </a:extLst>
          </p:cNvPr>
          <p:cNvSpPr/>
          <p:nvPr/>
        </p:nvSpPr>
        <p:spPr>
          <a:xfrm>
            <a:off x="4488110" y="3510656"/>
            <a:ext cx="7373923" cy="3077713"/>
          </a:xfrm>
          <a:prstGeom prst="rect">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4693661" y="3772239"/>
            <a:ext cx="6933479" cy="2554545"/>
          </a:xfrm>
          <a:prstGeom prst="rect">
            <a:avLst/>
          </a:prstGeom>
          <a:noFill/>
        </p:spPr>
        <p:txBody>
          <a:bodyPr wrap="square" rtlCol="0">
            <a:spAutoFit/>
          </a:bodyPr>
          <a:lstStyle/>
          <a:p>
            <a:pPr marL="285750" indent="-285750">
              <a:buFont typeface="Arial" pitchFamily="34" charset="0"/>
              <a:buChar char="•"/>
            </a:pPr>
            <a:r>
              <a:rPr lang="en-US" sz="2000" dirty="0">
                <a:solidFill>
                  <a:schemeClr val="bg1"/>
                </a:solidFill>
                <a:latin typeface="Abadi" panose="020B0604020104020204" pitchFamily="34" charset="0"/>
              </a:rPr>
              <a:t>Update the profile pictures and other relevant details</a:t>
            </a:r>
          </a:p>
          <a:p>
            <a:pPr marL="285750" indent="-285750">
              <a:buFont typeface="Arial" pitchFamily="34" charset="0"/>
              <a:buChar char="•"/>
            </a:pPr>
            <a:endParaRPr lang="en-US" sz="2000" dirty="0">
              <a:solidFill>
                <a:schemeClr val="bg1"/>
              </a:solidFill>
              <a:latin typeface="Abadi" panose="020B0604020104020204" pitchFamily="34" charset="0"/>
            </a:endParaRPr>
          </a:p>
          <a:p>
            <a:pPr marL="285750" indent="-285750">
              <a:buFont typeface="Arial" pitchFamily="34" charset="0"/>
              <a:buChar char="•"/>
            </a:pPr>
            <a:r>
              <a:rPr lang="en-US" sz="2000" dirty="0">
                <a:solidFill>
                  <a:schemeClr val="bg1"/>
                </a:solidFill>
                <a:latin typeface="Abadi" panose="020B0604020104020204" pitchFamily="34" charset="0"/>
              </a:rPr>
              <a:t>Any edits to profile picture or details will be effected immediately </a:t>
            </a:r>
          </a:p>
          <a:p>
            <a:endParaRPr lang="en-US" sz="2000" dirty="0">
              <a:solidFill>
                <a:schemeClr val="bg1"/>
              </a:solidFill>
              <a:latin typeface="Abadi" panose="020B0604020104020204" pitchFamily="34" charset="0"/>
            </a:endParaRPr>
          </a:p>
          <a:p>
            <a:pPr marL="285750" indent="-285750">
              <a:buFont typeface="Arial" pitchFamily="34" charset="0"/>
              <a:buChar char="•"/>
            </a:pPr>
            <a:r>
              <a:rPr lang="en-US" sz="2000" dirty="0">
                <a:solidFill>
                  <a:schemeClr val="bg1"/>
                </a:solidFill>
                <a:latin typeface="Abadi" panose="020B0604020104020204" pitchFamily="34" charset="0"/>
              </a:rPr>
              <a:t>Option to add in your Business Information which will be visible under the business directory search to the members/non-members</a:t>
            </a:r>
          </a:p>
        </p:txBody>
      </p:sp>
    </p:spTree>
    <p:extLst>
      <p:ext uri="{BB962C8B-B14F-4D97-AF65-F5344CB8AC3E}">
        <p14:creationId xmlns:p14="http://schemas.microsoft.com/office/powerpoint/2010/main" val="2867251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2055"/>
                                        </p:tgtEl>
                                        <p:attrNameLst>
                                          <p:attrName>style.visibility</p:attrName>
                                        </p:attrNameLst>
                                      </p:cBhvr>
                                      <p:to>
                                        <p:strVal val="visible"/>
                                      </p:to>
                                    </p:set>
                                    <p:animEffect transition="in" filter="barn(inVertical)">
                                      <p:cBhvr>
                                        <p:cTn id="10" dur="500"/>
                                        <p:tgtEl>
                                          <p:spTgt spid="2055"/>
                                        </p:tgtEl>
                                      </p:cBhvr>
                                    </p:animEffect>
                                  </p:childTnLst>
                                </p:cTn>
                              </p:par>
                              <p:par>
                                <p:cTn id="11" presetID="22" presetClass="entr" presetSubtype="4" fill="hold" nodeType="withEffect">
                                  <p:stCondLst>
                                    <p:cond delay="0"/>
                                  </p:stCondLst>
                                  <p:childTnLst>
                                    <p:set>
                                      <p:cBhvr>
                                        <p:cTn id="12" dur="1" fill="hold">
                                          <p:stCondLst>
                                            <p:cond delay="0"/>
                                          </p:stCondLst>
                                        </p:cTn>
                                        <p:tgtEl>
                                          <p:spTgt spid="2052"/>
                                        </p:tgtEl>
                                        <p:attrNameLst>
                                          <p:attrName>style.visibility</p:attrName>
                                        </p:attrNameLst>
                                      </p:cBhvr>
                                      <p:to>
                                        <p:strVal val="visible"/>
                                      </p:to>
                                    </p:set>
                                    <p:animEffect transition="in" filter="wipe(down)">
                                      <p:cBhvr>
                                        <p:cTn id="13" dur="500"/>
                                        <p:tgtEl>
                                          <p:spTgt spid="2052"/>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500"/>
                                        <p:tgtEl>
                                          <p:spTgt spid="4"/>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D1B07A-6367-4C9C-8C8F-5CE2A64BB12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1FE8015-F43E-4682-A390-D17BC3BCF0C0}"/>
              </a:ext>
            </a:extLst>
          </p:cNvPr>
          <p:cNvSpPr>
            <a:spLocks noGrp="1"/>
          </p:cNvSpPr>
          <p:nvPr>
            <p:ph idx="1"/>
          </p:nvPr>
        </p:nvSpPr>
        <p:spPr/>
        <p:txBody>
          <a:bodyPr/>
          <a:lstStyle/>
          <a:p>
            <a:endParaRPr lang="en-US" dirty="0"/>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367749" y="269631"/>
            <a:ext cx="2872408" cy="461665"/>
          </a:xfrm>
          <a:prstGeom prst="rect">
            <a:avLst/>
          </a:prstGeom>
          <a:noFill/>
        </p:spPr>
        <p:txBody>
          <a:bodyPr wrap="square" rtlCol="0">
            <a:spAutoFit/>
          </a:bodyPr>
          <a:lstStyle/>
          <a:p>
            <a:r>
              <a:rPr lang="en-US" sz="2400" b="1" dirty="0">
                <a:solidFill>
                  <a:schemeClr val="bg1"/>
                </a:solidFill>
              </a:rPr>
              <a:t>1. Profile Update</a:t>
            </a:r>
          </a:p>
        </p:txBody>
      </p:sp>
      <p:sp>
        <p:nvSpPr>
          <p:cNvPr id="13" name="Round Diagonal Corner Rectangle 12"/>
          <p:cNvSpPr/>
          <p:nvPr/>
        </p:nvSpPr>
        <p:spPr>
          <a:xfrm>
            <a:off x="367749" y="975121"/>
            <a:ext cx="2206487" cy="1002766"/>
          </a:xfrm>
          <a:prstGeom prst="round2DiagRect">
            <a:avLst/>
          </a:prstGeom>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Add Family member</a:t>
            </a:r>
          </a:p>
        </p:txBody>
      </p:sp>
      <p:pic>
        <p:nvPicPr>
          <p:cNvPr id="5124"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299" y="2314607"/>
            <a:ext cx="1984717" cy="4292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ectangle 10">
            <a:extLst>
              <a:ext uri="{FF2B5EF4-FFF2-40B4-BE49-F238E27FC236}">
                <a16:creationId xmlns:a16="http://schemas.microsoft.com/office/drawing/2014/main" id="{201C0222-89EC-49C9-8480-F8E1DB793F17}"/>
              </a:ext>
            </a:extLst>
          </p:cNvPr>
          <p:cNvSpPr/>
          <p:nvPr/>
        </p:nvSpPr>
        <p:spPr>
          <a:xfrm>
            <a:off x="3721471" y="4216164"/>
            <a:ext cx="8102780" cy="2585807"/>
          </a:xfrm>
          <a:prstGeom prst="rect">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3810108" y="4191397"/>
            <a:ext cx="7657642" cy="2554545"/>
          </a:xfrm>
          <a:prstGeom prst="rect">
            <a:avLst/>
          </a:prstGeom>
          <a:noFill/>
        </p:spPr>
        <p:txBody>
          <a:bodyPr wrap="square" rtlCol="0">
            <a:spAutoFit/>
          </a:bodyPr>
          <a:lstStyle/>
          <a:p>
            <a:pPr marL="285750" indent="-285750">
              <a:buFont typeface="Arial" pitchFamily="34" charset="0"/>
              <a:buChar char="•"/>
            </a:pPr>
            <a:r>
              <a:rPr lang="en-US" sz="2000" dirty="0">
                <a:solidFill>
                  <a:schemeClr val="bg1"/>
                </a:solidFill>
                <a:latin typeface="Abadi" panose="020B0604020104020204" pitchFamily="34" charset="0"/>
              </a:rPr>
              <a:t>Add spouse details (Only, if the spouse details were not updated in the previous system)</a:t>
            </a:r>
          </a:p>
          <a:p>
            <a:pPr marL="285750" indent="-285750">
              <a:buFont typeface="Arial" pitchFamily="34" charset="0"/>
              <a:buChar char="•"/>
            </a:pPr>
            <a:endParaRPr lang="en-US" sz="2000" dirty="0">
              <a:solidFill>
                <a:schemeClr val="bg1"/>
              </a:solidFill>
              <a:latin typeface="Abadi" panose="020B0604020104020204" pitchFamily="34" charset="0"/>
            </a:endParaRPr>
          </a:p>
          <a:p>
            <a:pPr marL="285750" indent="-285750">
              <a:buFont typeface="Arial" pitchFamily="34" charset="0"/>
              <a:buChar char="•"/>
            </a:pPr>
            <a:r>
              <a:rPr lang="en-US" sz="2000" dirty="0">
                <a:solidFill>
                  <a:schemeClr val="bg1"/>
                </a:solidFill>
                <a:latin typeface="Abadi" panose="020B0604020104020204" pitchFamily="34" charset="0"/>
              </a:rPr>
              <a:t>Upon submit, the User ID/Password for Spouse will be generated to the provided email. </a:t>
            </a:r>
          </a:p>
          <a:p>
            <a:pPr marL="285750" indent="-285750">
              <a:buFont typeface="Arial" pitchFamily="34" charset="0"/>
              <a:buChar char="•"/>
            </a:pPr>
            <a:endParaRPr lang="en-US" sz="2000" dirty="0">
              <a:solidFill>
                <a:schemeClr val="bg1"/>
              </a:solidFill>
              <a:latin typeface="Abadi" panose="020B0604020104020204" pitchFamily="34" charset="0"/>
            </a:endParaRPr>
          </a:p>
          <a:p>
            <a:pPr marL="285750" indent="-285750">
              <a:buFont typeface="Arial" pitchFamily="34" charset="0"/>
              <a:buChar char="•"/>
            </a:pPr>
            <a:r>
              <a:rPr lang="en-US" sz="2000" dirty="0">
                <a:solidFill>
                  <a:schemeClr val="bg1"/>
                </a:solidFill>
                <a:latin typeface="Abadi" panose="020B0604020104020204" pitchFamily="34" charset="0"/>
              </a:rPr>
              <a:t>Spouse can login with the User ID “Membership ID_W”. </a:t>
            </a:r>
          </a:p>
          <a:p>
            <a:r>
              <a:rPr lang="en-US" sz="2000" dirty="0">
                <a:solidFill>
                  <a:schemeClr val="bg1"/>
                </a:solidFill>
                <a:latin typeface="Abadi" panose="020B0604020104020204" pitchFamily="34" charset="0"/>
              </a:rPr>
              <a:t>    Example L1010_W </a:t>
            </a:r>
          </a:p>
        </p:txBody>
      </p:sp>
      <p:pic>
        <p:nvPicPr>
          <p:cNvPr id="5125"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92832" y="269631"/>
            <a:ext cx="6844699" cy="3463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6"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45293" y="2145639"/>
            <a:ext cx="3939184" cy="18821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56163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nodeType="withEffect">
                                  <p:stCondLst>
                                    <p:cond delay="0"/>
                                  </p:stCondLst>
                                  <p:childTnLst>
                                    <p:set>
                                      <p:cBhvr>
                                        <p:cTn id="9" dur="1" fill="hold">
                                          <p:stCondLst>
                                            <p:cond delay="0"/>
                                          </p:stCondLst>
                                        </p:cTn>
                                        <p:tgtEl>
                                          <p:spTgt spid="5124"/>
                                        </p:tgtEl>
                                        <p:attrNameLst>
                                          <p:attrName>style.visibility</p:attrName>
                                        </p:attrNameLst>
                                      </p:cBhvr>
                                      <p:to>
                                        <p:strVal val="visible"/>
                                      </p:to>
                                    </p:set>
                                    <p:animEffect transition="in" filter="wipe(down)">
                                      <p:cBhvr>
                                        <p:cTn id="10" dur="500"/>
                                        <p:tgtEl>
                                          <p:spTgt spid="5124"/>
                                        </p:tgtEl>
                                      </p:cBhvr>
                                    </p:animEffect>
                                  </p:childTnLst>
                                </p:cTn>
                              </p:par>
                              <p:par>
                                <p:cTn id="11" presetID="22" presetClass="entr" presetSubtype="4" fill="hold" nodeType="withEffect">
                                  <p:stCondLst>
                                    <p:cond delay="0"/>
                                  </p:stCondLst>
                                  <p:childTnLst>
                                    <p:set>
                                      <p:cBhvr>
                                        <p:cTn id="12" dur="1" fill="hold">
                                          <p:stCondLst>
                                            <p:cond delay="0"/>
                                          </p:stCondLst>
                                        </p:cTn>
                                        <p:tgtEl>
                                          <p:spTgt spid="5126"/>
                                        </p:tgtEl>
                                        <p:attrNameLst>
                                          <p:attrName>style.visibility</p:attrName>
                                        </p:attrNameLst>
                                      </p:cBhvr>
                                      <p:to>
                                        <p:strVal val="visible"/>
                                      </p:to>
                                    </p:set>
                                    <p:animEffect transition="in" filter="wipe(down)">
                                      <p:cBhvr>
                                        <p:cTn id="13" dur="500"/>
                                        <p:tgtEl>
                                          <p:spTgt spid="5126"/>
                                        </p:tgtEl>
                                      </p:cBhvr>
                                    </p:animEffect>
                                  </p:childTnLst>
                                </p:cTn>
                              </p:par>
                              <p:par>
                                <p:cTn id="14" presetID="22" presetClass="entr" presetSubtype="4" fill="hold" nodeType="withEffect">
                                  <p:stCondLst>
                                    <p:cond delay="0"/>
                                  </p:stCondLst>
                                  <p:childTnLst>
                                    <p:set>
                                      <p:cBhvr>
                                        <p:cTn id="15" dur="1" fill="hold">
                                          <p:stCondLst>
                                            <p:cond delay="0"/>
                                          </p:stCondLst>
                                        </p:cTn>
                                        <p:tgtEl>
                                          <p:spTgt spid="5125"/>
                                        </p:tgtEl>
                                        <p:attrNameLst>
                                          <p:attrName>style.visibility</p:attrName>
                                        </p:attrNameLst>
                                      </p:cBhvr>
                                      <p:to>
                                        <p:strVal val="visible"/>
                                      </p:to>
                                    </p:set>
                                    <p:animEffect transition="in" filter="wipe(down)">
                                      <p:cBhvr>
                                        <p:cTn id="16" dur="500"/>
                                        <p:tgtEl>
                                          <p:spTgt spid="5125"/>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down)">
                                      <p:cBhvr>
                                        <p:cTn id="19" dur="500"/>
                                        <p:tgtEl>
                                          <p:spTgt spid="16"/>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1" grpId="0" animBg="1"/>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D1B07A-6367-4C9C-8C8F-5CE2A64BB12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1FE8015-F43E-4682-A390-D17BC3BCF0C0}"/>
              </a:ext>
            </a:extLst>
          </p:cNvPr>
          <p:cNvSpPr>
            <a:spLocks noGrp="1"/>
          </p:cNvSpPr>
          <p:nvPr>
            <p:ph idx="1"/>
          </p:nvPr>
        </p:nvSpPr>
        <p:spPr/>
        <p:txBody>
          <a:bodyPr/>
          <a:lstStyle/>
          <a:p>
            <a:endParaRPr lang="en-US" dirty="0"/>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367749" y="269631"/>
            <a:ext cx="2872408" cy="461665"/>
          </a:xfrm>
          <a:prstGeom prst="rect">
            <a:avLst/>
          </a:prstGeom>
          <a:noFill/>
        </p:spPr>
        <p:txBody>
          <a:bodyPr wrap="square" rtlCol="0">
            <a:spAutoFit/>
          </a:bodyPr>
          <a:lstStyle/>
          <a:p>
            <a:r>
              <a:rPr lang="en-US" sz="2400" b="1" dirty="0">
                <a:solidFill>
                  <a:schemeClr val="bg1"/>
                </a:solidFill>
              </a:rPr>
              <a:t>1. Profile Update</a:t>
            </a:r>
          </a:p>
        </p:txBody>
      </p:sp>
      <p:sp>
        <p:nvSpPr>
          <p:cNvPr id="13" name="Round Diagonal Corner Rectangle 12"/>
          <p:cNvSpPr/>
          <p:nvPr/>
        </p:nvSpPr>
        <p:spPr>
          <a:xfrm>
            <a:off x="367749" y="975121"/>
            <a:ext cx="2206487" cy="1002766"/>
          </a:xfrm>
          <a:prstGeom prst="round2DiagRect">
            <a:avLst/>
          </a:prstGeom>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Add Family member</a:t>
            </a:r>
          </a:p>
        </p:txBody>
      </p:sp>
      <p:pic>
        <p:nvPicPr>
          <p:cNvPr id="614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94956" y="176640"/>
            <a:ext cx="4145727" cy="18012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9"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7261" y="2409369"/>
            <a:ext cx="5585791" cy="1642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12603" y="671491"/>
            <a:ext cx="6480314" cy="34059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0" name="Picture 6"/>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3478"/>
          <a:stretch/>
        </p:blipFill>
        <p:spPr bwMode="auto">
          <a:xfrm>
            <a:off x="9925387" y="2224714"/>
            <a:ext cx="2068322" cy="43174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11">
            <a:extLst>
              <a:ext uri="{FF2B5EF4-FFF2-40B4-BE49-F238E27FC236}">
                <a16:creationId xmlns:a16="http://schemas.microsoft.com/office/drawing/2014/main" id="{0C10C7D4-E135-4706-882F-F419F01429A4}"/>
              </a:ext>
            </a:extLst>
          </p:cNvPr>
          <p:cNvSpPr/>
          <p:nvPr/>
        </p:nvSpPr>
        <p:spPr>
          <a:xfrm>
            <a:off x="498943" y="4194112"/>
            <a:ext cx="8996239" cy="2585807"/>
          </a:xfrm>
          <a:prstGeom prst="rect">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510048" y="4300963"/>
            <a:ext cx="8996239" cy="2308324"/>
          </a:xfrm>
          <a:prstGeom prst="rect">
            <a:avLst/>
          </a:prstGeom>
          <a:noFill/>
        </p:spPr>
        <p:txBody>
          <a:bodyPr wrap="square" rtlCol="0">
            <a:spAutoFit/>
          </a:bodyPr>
          <a:lstStyle/>
          <a:p>
            <a:pPr marL="285750" indent="-285750">
              <a:buFont typeface="Arial" pitchFamily="34" charset="0"/>
              <a:buChar char="•"/>
            </a:pPr>
            <a:r>
              <a:rPr lang="en-US" dirty="0">
                <a:solidFill>
                  <a:schemeClr val="bg1"/>
                </a:solidFill>
                <a:latin typeface="Abadi" panose="020B0604020104020204" pitchFamily="34" charset="0"/>
              </a:rPr>
              <a:t>Add all the children's details (Children details needs to be added, to register them for events moving forward)</a:t>
            </a:r>
          </a:p>
          <a:p>
            <a:pPr marL="285750" indent="-285750">
              <a:buFont typeface="Arial" pitchFamily="34" charset="0"/>
              <a:buChar char="•"/>
            </a:pPr>
            <a:endParaRPr lang="en-US" dirty="0">
              <a:solidFill>
                <a:schemeClr val="bg1"/>
              </a:solidFill>
              <a:latin typeface="Abadi" panose="020B0604020104020204" pitchFamily="34" charset="0"/>
            </a:endParaRPr>
          </a:p>
          <a:p>
            <a:pPr marL="285750" indent="-285750">
              <a:buFont typeface="Arial" pitchFamily="34" charset="0"/>
              <a:buChar char="•"/>
            </a:pPr>
            <a:r>
              <a:rPr lang="en-US" dirty="0">
                <a:solidFill>
                  <a:schemeClr val="bg1"/>
                </a:solidFill>
                <a:latin typeface="Abadi" panose="020B0604020104020204" pitchFamily="34" charset="0"/>
              </a:rPr>
              <a:t>Children with age &gt; 18 years will receive the User ID and Password in the provided email</a:t>
            </a:r>
          </a:p>
          <a:p>
            <a:endParaRPr lang="en-US" dirty="0">
              <a:solidFill>
                <a:schemeClr val="bg1"/>
              </a:solidFill>
              <a:latin typeface="Abadi" panose="020B0604020104020204" pitchFamily="34" charset="0"/>
            </a:endParaRPr>
          </a:p>
          <a:p>
            <a:pPr marL="285750" indent="-285750">
              <a:buFont typeface="Arial" pitchFamily="34" charset="0"/>
              <a:buChar char="•"/>
            </a:pPr>
            <a:r>
              <a:rPr lang="en-US" dirty="0">
                <a:solidFill>
                  <a:schemeClr val="bg1"/>
                </a:solidFill>
                <a:latin typeface="Abadi" panose="020B0604020104020204" pitchFamily="34" charset="0"/>
              </a:rPr>
              <a:t>Children can login with the User ID “Membership ID-D1” Example L1010_D1 (Daughter 1), L1010_D2 (Daughter 2), L1010_S1 (Son 1) etc., </a:t>
            </a:r>
          </a:p>
        </p:txBody>
      </p:sp>
    </p:spTree>
    <p:extLst>
      <p:ext uri="{BB962C8B-B14F-4D97-AF65-F5344CB8AC3E}">
        <p14:creationId xmlns:p14="http://schemas.microsoft.com/office/powerpoint/2010/main" val="279863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nodeType="withEffect">
                                  <p:stCondLst>
                                    <p:cond delay="0"/>
                                  </p:stCondLst>
                                  <p:childTnLst>
                                    <p:set>
                                      <p:cBhvr>
                                        <p:cTn id="9" dur="1" fill="hold">
                                          <p:stCondLst>
                                            <p:cond delay="0"/>
                                          </p:stCondLst>
                                        </p:cTn>
                                        <p:tgtEl>
                                          <p:spTgt spid="6149"/>
                                        </p:tgtEl>
                                        <p:attrNameLst>
                                          <p:attrName>style.visibility</p:attrName>
                                        </p:attrNameLst>
                                      </p:cBhvr>
                                      <p:to>
                                        <p:strVal val="visible"/>
                                      </p:to>
                                    </p:set>
                                    <p:animEffect transition="in" filter="wipe(down)">
                                      <p:cBhvr>
                                        <p:cTn id="10" dur="500"/>
                                        <p:tgtEl>
                                          <p:spTgt spid="6149"/>
                                        </p:tgtEl>
                                      </p:cBhvr>
                                    </p:animEffect>
                                  </p:childTnLst>
                                </p:cTn>
                              </p:par>
                              <p:par>
                                <p:cTn id="11" presetID="22" presetClass="entr" presetSubtype="4" fill="hold" nodeType="withEffect">
                                  <p:stCondLst>
                                    <p:cond delay="0"/>
                                  </p:stCondLst>
                                  <p:childTnLst>
                                    <p:set>
                                      <p:cBhvr>
                                        <p:cTn id="12" dur="1" fill="hold">
                                          <p:stCondLst>
                                            <p:cond delay="0"/>
                                          </p:stCondLst>
                                        </p:cTn>
                                        <p:tgtEl>
                                          <p:spTgt spid="6148"/>
                                        </p:tgtEl>
                                        <p:attrNameLst>
                                          <p:attrName>style.visibility</p:attrName>
                                        </p:attrNameLst>
                                      </p:cBhvr>
                                      <p:to>
                                        <p:strVal val="visible"/>
                                      </p:to>
                                    </p:set>
                                    <p:animEffect transition="in" filter="wipe(down)">
                                      <p:cBhvr>
                                        <p:cTn id="13" dur="500"/>
                                        <p:tgtEl>
                                          <p:spTgt spid="6148"/>
                                        </p:tgtEl>
                                      </p:cBhvr>
                                    </p:animEffect>
                                  </p:childTnLst>
                                </p:cTn>
                              </p:par>
                              <p:par>
                                <p:cTn id="14" presetID="22" presetClass="entr" presetSubtype="4" fill="hold" nodeType="withEffect">
                                  <p:stCondLst>
                                    <p:cond delay="0"/>
                                  </p:stCondLst>
                                  <p:childTnLst>
                                    <p:set>
                                      <p:cBhvr>
                                        <p:cTn id="15" dur="1" fill="hold">
                                          <p:stCondLst>
                                            <p:cond delay="0"/>
                                          </p:stCondLst>
                                        </p:cTn>
                                        <p:tgtEl>
                                          <p:spTgt spid="6146"/>
                                        </p:tgtEl>
                                        <p:attrNameLst>
                                          <p:attrName>style.visibility</p:attrName>
                                        </p:attrNameLst>
                                      </p:cBhvr>
                                      <p:to>
                                        <p:strVal val="visible"/>
                                      </p:to>
                                    </p:set>
                                    <p:animEffect transition="in" filter="wipe(down)">
                                      <p:cBhvr>
                                        <p:cTn id="16" dur="500"/>
                                        <p:tgtEl>
                                          <p:spTgt spid="6146"/>
                                        </p:tgtEl>
                                      </p:cBhvr>
                                    </p:animEffect>
                                  </p:childTnLst>
                                </p:cTn>
                              </p:par>
                              <p:par>
                                <p:cTn id="17" presetID="22" presetClass="entr" presetSubtype="4" fill="hold" nodeType="withEffect">
                                  <p:stCondLst>
                                    <p:cond delay="0"/>
                                  </p:stCondLst>
                                  <p:childTnLst>
                                    <p:set>
                                      <p:cBhvr>
                                        <p:cTn id="18" dur="1" fill="hold">
                                          <p:stCondLst>
                                            <p:cond delay="0"/>
                                          </p:stCondLst>
                                        </p:cTn>
                                        <p:tgtEl>
                                          <p:spTgt spid="6150"/>
                                        </p:tgtEl>
                                        <p:attrNameLst>
                                          <p:attrName>style.visibility</p:attrName>
                                        </p:attrNameLst>
                                      </p:cBhvr>
                                      <p:to>
                                        <p:strVal val="visible"/>
                                      </p:to>
                                    </p:set>
                                    <p:animEffect transition="in" filter="wipe(down)">
                                      <p:cBhvr>
                                        <p:cTn id="19" dur="500"/>
                                        <p:tgtEl>
                                          <p:spTgt spid="6150"/>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down)">
                                      <p:cBhvr>
                                        <p:cTn id="2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2" grpId="0" animBg="1"/>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D1B07A-6367-4C9C-8C8F-5CE2A64BB12C}"/>
              </a:ext>
            </a:extLst>
          </p:cNvPr>
          <p:cNvSpPr>
            <a:spLocks noGrp="1"/>
          </p:cNvSpPr>
          <p:nvPr>
            <p:ph type="title"/>
          </p:nvPr>
        </p:nvSpPr>
        <p:spPr/>
        <p:txBody>
          <a:bodyPr/>
          <a:lstStyle/>
          <a:p>
            <a:endParaRPr lang="en-US"/>
          </a:p>
        </p:txBody>
      </p:sp>
      <p:pic>
        <p:nvPicPr>
          <p:cNvPr id="11" name="Content Placeholder 10" descr="Graphical user interface, text, application, chat or text message, website&#10;&#10;Description automatically generated">
            <a:extLst>
              <a:ext uri="{FF2B5EF4-FFF2-40B4-BE49-F238E27FC236}">
                <a16:creationId xmlns:a16="http://schemas.microsoft.com/office/drawing/2014/main" id="{D2B7BF24-65B2-46B8-8804-AA1637CD6C9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089966" y="1825625"/>
            <a:ext cx="2012068" cy="4351338"/>
          </a:xfrm>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367748" y="269631"/>
            <a:ext cx="5728251" cy="461665"/>
          </a:xfrm>
          <a:prstGeom prst="rect">
            <a:avLst/>
          </a:prstGeom>
          <a:noFill/>
        </p:spPr>
        <p:txBody>
          <a:bodyPr wrap="square" rtlCol="0">
            <a:spAutoFit/>
          </a:bodyPr>
          <a:lstStyle/>
          <a:p>
            <a:r>
              <a:rPr lang="en-US" sz="2400" b="1" dirty="0">
                <a:solidFill>
                  <a:schemeClr val="bg1"/>
                </a:solidFill>
              </a:rPr>
              <a:t>2. Online NAS Membership Application  </a:t>
            </a:r>
          </a:p>
        </p:txBody>
      </p:sp>
      <p:pic>
        <p:nvPicPr>
          <p:cNvPr id="16386"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2809"/>
          <a:stretch/>
        </p:blipFill>
        <p:spPr bwMode="auto">
          <a:xfrm>
            <a:off x="838200" y="3437027"/>
            <a:ext cx="6603482" cy="3361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a:extLst>
              <a:ext uri="{FF2B5EF4-FFF2-40B4-BE49-F238E27FC236}">
                <a16:creationId xmlns:a16="http://schemas.microsoft.com/office/drawing/2014/main" id="{DE10593A-2F0E-457C-8979-ECD3DB0EFCD0}"/>
              </a:ext>
            </a:extLst>
          </p:cNvPr>
          <p:cNvSpPr/>
          <p:nvPr/>
        </p:nvSpPr>
        <p:spPr>
          <a:xfrm>
            <a:off x="801757" y="702049"/>
            <a:ext cx="8022998" cy="2646179"/>
          </a:xfrm>
          <a:prstGeom prst="rect">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801757" y="681037"/>
            <a:ext cx="7459317" cy="3293209"/>
          </a:xfrm>
          <a:prstGeom prst="rect">
            <a:avLst/>
          </a:prstGeom>
          <a:noFill/>
        </p:spPr>
        <p:txBody>
          <a:bodyPr wrap="square" rtlCol="0">
            <a:spAutoFit/>
          </a:bodyPr>
          <a:lstStyle/>
          <a:p>
            <a:pPr marL="342900" indent="-342900">
              <a:lnSpc>
                <a:spcPct val="150000"/>
              </a:lnSpc>
              <a:buFont typeface="Arial" pitchFamily="34" charset="0"/>
              <a:buChar char="•"/>
            </a:pPr>
            <a:r>
              <a:rPr lang="en-US" sz="1600" dirty="0">
                <a:solidFill>
                  <a:schemeClr val="bg1"/>
                </a:solidFill>
                <a:latin typeface="Abadi" panose="020B0604020104020204" pitchFamily="34" charset="0"/>
              </a:rPr>
              <a:t>NAS has enabled online application forms to apply for NAS membership</a:t>
            </a:r>
          </a:p>
          <a:p>
            <a:pPr marL="342900" indent="-342900">
              <a:lnSpc>
                <a:spcPct val="150000"/>
              </a:lnSpc>
              <a:buFont typeface="Arial" pitchFamily="34" charset="0"/>
              <a:buChar char="•"/>
            </a:pPr>
            <a:r>
              <a:rPr lang="en-US" sz="1600" dirty="0">
                <a:solidFill>
                  <a:schemeClr val="bg1"/>
                </a:solidFill>
                <a:latin typeface="Abadi" panose="020B0604020104020204" pitchFamily="34" charset="0"/>
              </a:rPr>
              <a:t>All the relevant details can be filled with Proposer and Seconder information Keyed in by the applicant.  </a:t>
            </a:r>
          </a:p>
          <a:p>
            <a:pPr marL="342900" indent="-342900">
              <a:lnSpc>
                <a:spcPct val="150000"/>
              </a:lnSpc>
              <a:buFont typeface="Arial" pitchFamily="34" charset="0"/>
              <a:buChar char="•"/>
            </a:pPr>
            <a:r>
              <a:rPr lang="en-US" sz="1600" dirty="0">
                <a:solidFill>
                  <a:schemeClr val="bg1"/>
                </a:solidFill>
                <a:latin typeface="Abadi" panose="020B0604020104020204" pitchFamily="34" charset="0"/>
              </a:rPr>
              <a:t>Automated workflow for Proposer, Seconder to confirm the application by approving via email</a:t>
            </a:r>
          </a:p>
          <a:p>
            <a:pPr marL="342900" indent="-342900">
              <a:lnSpc>
                <a:spcPct val="150000"/>
              </a:lnSpc>
              <a:buFont typeface="Arial" pitchFamily="34" charset="0"/>
              <a:buChar char="•"/>
            </a:pPr>
            <a:r>
              <a:rPr lang="en-US" sz="1600" dirty="0">
                <a:solidFill>
                  <a:schemeClr val="bg1"/>
                </a:solidFill>
                <a:latin typeface="Abadi" panose="020B0604020104020204" pitchFamily="34" charset="0"/>
              </a:rPr>
              <a:t>The application can be submitted using the following link </a:t>
            </a:r>
          </a:p>
          <a:p>
            <a:pPr>
              <a:lnSpc>
                <a:spcPct val="150000"/>
              </a:lnSpc>
            </a:pPr>
            <a:r>
              <a:rPr lang="en-US" sz="1600" dirty="0">
                <a:solidFill>
                  <a:schemeClr val="bg1"/>
                </a:solidFill>
                <a:latin typeface="Abadi" panose="020B0604020104020204" pitchFamily="34" charset="0"/>
              </a:rPr>
              <a:t>       </a:t>
            </a:r>
            <a:r>
              <a:rPr lang="en-US" sz="1600" dirty="0">
                <a:solidFill>
                  <a:srgbClr val="002060"/>
                </a:solidFill>
                <a:latin typeface="Abadi" panose="020B0604020104020204" pitchFamily="34" charset="0"/>
                <a:hlinkClick r:id="rId5">
                  <a:extLst>
                    <a:ext uri="{A12FA001-AC4F-418D-AE19-62706E023703}">
                      <ahyp:hlinkClr xmlns:ahyp="http://schemas.microsoft.com/office/drawing/2018/hyperlinkcolor" val="tx"/>
                    </a:ext>
                  </a:extLst>
                </a:hlinkClick>
              </a:rPr>
              <a:t>https://singainagarathar.com/member-registration.php</a:t>
            </a:r>
            <a:endParaRPr lang="en-US" sz="1600" dirty="0">
              <a:solidFill>
                <a:srgbClr val="002060"/>
              </a:solidFill>
              <a:latin typeface="Abadi" panose="020B0604020104020204" pitchFamily="34" charset="0"/>
            </a:endParaRPr>
          </a:p>
          <a:p>
            <a:pPr marL="342900" indent="-342900">
              <a:buFont typeface="Arial" pitchFamily="34" charset="0"/>
              <a:buChar char="•"/>
            </a:pPr>
            <a:endParaRPr lang="en-US" sz="2000" dirty="0">
              <a:solidFill>
                <a:schemeClr val="bg1"/>
              </a:solidFill>
            </a:endParaRPr>
          </a:p>
          <a:p>
            <a:pPr marL="342900" indent="-342900">
              <a:buFont typeface="Arial" pitchFamily="34" charset="0"/>
              <a:buChar char="•"/>
            </a:pPr>
            <a:endParaRPr lang="en-US" sz="2000" dirty="0">
              <a:solidFill>
                <a:schemeClr val="bg1"/>
              </a:solidFill>
            </a:endParaRPr>
          </a:p>
        </p:txBody>
      </p:sp>
      <p:sp>
        <p:nvSpPr>
          <p:cNvPr id="4" name="AutoShape 2">
            <a:extLst>
              <a:ext uri="{FF2B5EF4-FFF2-40B4-BE49-F238E27FC236}">
                <a16:creationId xmlns:a16="http://schemas.microsoft.com/office/drawing/2014/main" id="{268B1F2F-50D8-4F02-BA75-A8ECD610040A}"/>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2" name="Picture 11">
            <a:extLst>
              <a:ext uri="{FF2B5EF4-FFF2-40B4-BE49-F238E27FC236}">
                <a16:creationId xmlns:a16="http://schemas.microsoft.com/office/drawing/2014/main" id="{28929CC6-83F3-4FA1-9A8C-171976F7DB78}"/>
              </a:ext>
            </a:extLst>
          </p:cNvPr>
          <p:cNvPicPr>
            <a:picLocks noChangeAspect="1"/>
          </p:cNvPicPr>
          <p:nvPr/>
        </p:nvPicPr>
        <p:blipFill>
          <a:blip r:embed="rId6"/>
          <a:stretch>
            <a:fillRect/>
          </a:stretch>
        </p:blipFill>
        <p:spPr>
          <a:xfrm>
            <a:off x="8993320" y="731296"/>
            <a:ext cx="2708890" cy="5858298"/>
          </a:xfrm>
          <a:prstGeom prst="rect">
            <a:avLst/>
          </a:prstGeom>
        </p:spPr>
      </p:pic>
    </p:spTree>
    <p:extLst>
      <p:ext uri="{BB962C8B-B14F-4D97-AF65-F5344CB8AC3E}">
        <p14:creationId xmlns:p14="http://schemas.microsoft.com/office/powerpoint/2010/main" val="1584213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down)">
                                      <p:cBhvr>
                                        <p:cTn id="10" dur="500"/>
                                        <p:tgtEl>
                                          <p:spTgt spid="16"/>
                                        </p:tgtEl>
                                      </p:cBhvr>
                                    </p:animEffect>
                                  </p:childTnLst>
                                </p:cTn>
                              </p:par>
                              <p:par>
                                <p:cTn id="11" presetID="22" presetClass="entr" presetSubtype="4"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par>
                                <p:cTn id="14" presetID="22" presetClass="entr" presetSubtype="4" fill="hold" nodeType="withEffect">
                                  <p:stCondLst>
                                    <p:cond delay="0"/>
                                  </p:stCondLst>
                                  <p:childTnLst>
                                    <p:set>
                                      <p:cBhvr>
                                        <p:cTn id="15" dur="1" fill="hold">
                                          <p:stCondLst>
                                            <p:cond delay="0"/>
                                          </p:stCondLst>
                                        </p:cTn>
                                        <p:tgtEl>
                                          <p:spTgt spid="16386"/>
                                        </p:tgtEl>
                                        <p:attrNameLst>
                                          <p:attrName>style.visibility</p:attrName>
                                        </p:attrNameLst>
                                      </p:cBhvr>
                                      <p:to>
                                        <p:strVal val="visible"/>
                                      </p:to>
                                    </p:set>
                                    <p:animEffect transition="in" filter="wipe(down)">
                                      <p:cBhvr>
                                        <p:cTn id="16" dur="500"/>
                                        <p:tgtEl>
                                          <p:spTgt spid="16386"/>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animBg="1"/>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D1B07A-6367-4C9C-8C8F-5CE2A64BB12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1FE8015-F43E-4682-A390-D17BC3BCF0C0}"/>
              </a:ext>
            </a:extLst>
          </p:cNvPr>
          <p:cNvSpPr>
            <a:spLocks noGrp="1"/>
          </p:cNvSpPr>
          <p:nvPr>
            <p:ph idx="1"/>
          </p:nvPr>
        </p:nvSpPr>
        <p:spPr/>
        <p:txBody>
          <a:bodyPr/>
          <a:lstStyle/>
          <a:p>
            <a:endParaRPr lang="en-US" dirty="0"/>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367748" y="269631"/>
            <a:ext cx="5188226" cy="461665"/>
          </a:xfrm>
          <a:prstGeom prst="rect">
            <a:avLst/>
          </a:prstGeom>
          <a:noFill/>
        </p:spPr>
        <p:txBody>
          <a:bodyPr wrap="square" rtlCol="0">
            <a:spAutoFit/>
          </a:bodyPr>
          <a:lstStyle/>
          <a:p>
            <a:r>
              <a:rPr lang="en-US" sz="2400" b="1" dirty="0">
                <a:solidFill>
                  <a:schemeClr val="bg1"/>
                </a:solidFill>
              </a:rPr>
              <a:t>3. NAS Membership Directory Search </a:t>
            </a: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2690" y="3179460"/>
            <a:ext cx="6474664" cy="3085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43331" y="3178164"/>
            <a:ext cx="5126064" cy="18377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l="1119" t="24078" r="27164" b="17869"/>
          <a:stretch/>
        </p:blipFill>
        <p:spPr bwMode="auto">
          <a:xfrm>
            <a:off x="5706933" y="5082463"/>
            <a:ext cx="3640184" cy="1182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3" name="Picture 5"/>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5267"/>
          <a:stretch/>
        </p:blipFill>
        <p:spPr bwMode="auto">
          <a:xfrm>
            <a:off x="9792095" y="2055813"/>
            <a:ext cx="2268831" cy="4648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11">
            <a:extLst>
              <a:ext uri="{FF2B5EF4-FFF2-40B4-BE49-F238E27FC236}">
                <a16:creationId xmlns:a16="http://schemas.microsoft.com/office/drawing/2014/main" id="{6C39BCF5-B264-4A0D-9DBD-0588B610450D}"/>
              </a:ext>
            </a:extLst>
          </p:cNvPr>
          <p:cNvSpPr/>
          <p:nvPr/>
        </p:nvSpPr>
        <p:spPr>
          <a:xfrm>
            <a:off x="261501" y="779393"/>
            <a:ext cx="9074427" cy="2299960"/>
          </a:xfrm>
          <a:prstGeom prst="rect">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272690" y="6318367"/>
            <a:ext cx="9074427" cy="447121"/>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bg1"/>
                </a:solidFill>
              </a:rPr>
              <a:t>Note : Information can only be viewed online, and No download option provided</a:t>
            </a:r>
          </a:p>
        </p:txBody>
      </p:sp>
      <p:sp>
        <p:nvSpPr>
          <p:cNvPr id="16" name="TextBox 15"/>
          <p:cNvSpPr txBox="1"/>
          <p:nvPr/>
        </p:nvSpPr>
        <p:spPr>
          <a:xfrm>
            <a:off x="314109" y="771029"/>
            <a:ext cx="9163878" cy="2308324"/>
          </a:xfrm>
          <a:prstGeom prst="rect">
            <a:avLst/>
          </a:prstGeom>
          <a:noFill/>
        </p:spPr>
        <p:txBody>
          <a:bodyPr wrap="square" rtlCol="0">
            <a:spAutoFit/>
          </a:bodyPr>
          <a:lstStyle/>
          <a:p>
            <a:pPr marL="285750" indent="-285750">
              <a:buFont typeface="Arial" pitchFamily="34" charset="0"/>
              <a:buChar char="•"/>
            </a:pPr>
            <a:r>
              <a:rPr lang="en-US" sz="1600" dirty="0">
                <a:solidFill>
                  <a:schemeClr val="bg1"/>
                </a:solidFill>
                <a:latin typeface="Abadi" panose="020B0604020104020204" pitchFamily="34" charset="0"/>
              </a:rPr>
              <a:t>Search other NAS members and their family members using various search terms like Membership ID, Name, Kovil or Native</a:t>
            </a:r>
          </a:p>
          <a:p>
            <a:r>
              <a:rPr lang="en-US" sz="1600" dirty="0">
                <a:solidFill>
                  <a:schemeClr val="bg1"/>
                </a:solidFill>
                <a:latin typeface="Abadi" panose="020B0604020104020204" pitchFamily="34" charset="0"/>
              </a:rPr>
              <a:t>     Examples :  “L1010”, “Ramanathan”, “Mathur”, “Karaikudi” etc., </a:t>
            </a:r>
          </a:p>
          <a:p>
            <a:endParaRPr lang="en-US" sz="1600" dirty="0">
              <a:solidFill>
                <a:schemeClr val="bg1"/>
              </a:solidFill>
              <a:latin typeface="Abadi" panose="020B0604020104020204" pitchFamily="34" charset="0"/>
            </a:endParaRPr>
          </a:p>
          <a:p>
            <a:pPr marL="285750" indent="-285750">
              <a:buFont typeface="Arial" pitchFamily="34" charset="0"/>
              <a:buChar char="•"/>
            </a:pPr>
            <a:r>
              <a:rPr lang="en-US" sz="1600" dirty="0">
                <a:solidFill>
                  <a:schemeClr val="bg1"/>
                </a:solidFill>
                <a:latin typeface="Abadi" panose="020B0604020104020204" pitchFamily="34" charset="0"/>
              </a:rPr>
              <a:t>Additionally, we can search on details like email ID, Mobile number,  Singapore residential address/location  Example : “Serangoon”</a:t>
            </a:r>
          </a:p>
          <a:p>
            <a:endParaRPr lang="en-US" sz="1600" dirty="0">
              <a:solidFill>
                <a:schemeClr val="bg1"/>
              </a:solidFill>
              <a:latin typeface="Abadi" panose="020B0604020104020204" pitchFamily="34" charset="0"/>
            </a:endParaRPr>
          </a:p>
          <a:p>
            <a:pPr marL="285750" indent="-285750">
              <a:buFont typeface="Arial" pitchFamily="34" charset="0"/>
              <a:buChar char="•"/>
            </a:pPr>
            <a:r>
              <a:rPr lang="en-US" sz="1600" dirty="0">
                <a:solidFill>
                  <a:schemeClr val="bg1"/>
                </a:solidFill>
                <a:latin typeface="Abadi" panose="020B0604020104020204" pitchFamily="34" charset="0"/>
              </a:rPr>
              <a:t>Filter search results using “Native” , “Kovil”, “Spouse by Birth”,  “Only Primary Member or Including Family member”</a:t>
            </a:r>
          </a:p>
        </p:txBody>
      </p:sp>
    </p:spTree>
    <p:extLst>
      <p:ext uri="{BB962C8B-B14F-4D97-AF65-F5344CB8AC3E}">
        <p14:creationId xmlns:p14="http://schemas.microsoft.com/office/powerpoint/2010/main" val="2169729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down)">
                                      <p:cBhvr>
                                        <p:cTn id="10" dur="500"/>
                                        <p:tgtEl>
                                          <p:spTgt spid="16"/>
                                        </p:tgtEl>
                                      </p:cBhvr>
                                    </p:animEffect>
                                  </p:childTnLst>
                                </p:cTn>
                              </p:par>
                              <p:par>
                                <p:cTn id="11" presetID="22" presetClass="entr" presetSubtype="4" fill="hold" nodeType="withEffect">
                                  <p:stCondLst>
                                    <p:cond delay="0"/>
                                  </p:stCondLst>
                                  <p:childTnLst>
                                    <p:set>
                                      <p:cBhvr>
                                        <p:cTn id="12" dur="1" fill="hold">
                                          <p:stCondLst>
                                            <p:cond delay="0"/>
                                          </p:stCondLst>
                                        </p:cTn>
                                        <p:tgtEl>
                                          <p:spTgt spid="7171"/>
                                        </p:tgtEl>
                                        <p:attrNameLst>
                                          <p:attrName>style.visibility</p:attrName>
                                        </p:attrNameLst>
                                      </p:cBhvr>
                                      <p:to>
                                        <p:strVal val="visible"/>
                                      </p:to>
                                    </p:set>
                                    <p:animEffect transition="in" filter="wipe(down)">
                                      <p:cBhvr>
                                        <p:cTn id="13" dur="500"/>
                                        <p:tgtEl>
                                          <p:spTgt spid="7171"/>
                                        </p:tgtEl>
                                      </p:cBhvr>
                                    </p:animEffect>
                                  </p:childTnLst>
                                </p:cTn>
                              </p:par>
                              <p:par>
                                <p:cTn id="14" presetID="22" presetClass="entr" presetSubtype="4" fill="hold" nodeType="withEffect">
                                  <p:stCondLst>
                                    <p:cond delay="0"/>
                                  </p:stCondLst>
                                  <p:childTnLst>
                                    <p:set>
                                      <p:cBhvr>
                                        <p:cTn id="15" dur="1" fill="hold">
                                          <p:stCondLst>
                                            <p:cond delay="0"/>
                                          </p:stCondLst>
                                        </p:cTn>
                                        <p:tgtEl>
                                          <p:spTgt spid="7170"/>
                                        </p:tgtEl>
                                        <p:attrNameLst>
                                          <p:attrName>style.visibility</p:attrName>
                                        </p:attrNameLst>
                                      </p:cBhvr>
                                      <p:to>
                                        <p:strVal val="visible"/>
                                      </p:to>
                                    </p:set>
                                    <p:animEffect transition="in" filter="wipe(down)">
                                      <p:cBhvr>
                                        <p:cTn id="16" dur="500"/>
                                        <p:tgtEl>
                                          <p:spTgt spid="7170"/>
                                        </p:tgtEl>
                                      </p:cBhvr>
                                    </p:animEffect>
                                  </p:childTnLst>
                                </p:cTn>
                              </p:par>
                              <p:par>
                                <p:cTn id="17" presetID="22" presetClass="entr" presetSubtype="4" fill="hold" nodeType="withEffect">
                                  <p:stCondLst>
                                    <p:cond delay="0"/>
                                  </p:stCondLst>
                                  <p:childTnLst>
                                    <p:set>
                                      <p:cBhvr>
                                        <p:cTn id="18" dur="1" fill="hold">
                                          <p:stCondLst>
                                            <p:cond delay="0"/>
                                          </p:stCondLst>
                                        </p:cTn>
                                        <p:tgtEl>
                                          <p:spTgt spid="7172"/>
                                        </p:tgtEl>
                                        <p:attrNameLst>
                                          <p:attrName>style.visibility</p:attrName>
                                        </p:attrNameLst>
                                      </p:cBhvr>
                                      <p:to>
                                        <p:strVal val="visible"/>
                                      </p:to>
                                    </p:set>
                                    <p:animEffect transition="in" filter="wipe(down)">
                                      <p:cBhvr>
                                        <p:cTn id="19" dur="500"/>
                                        <p:tgtEl>
                                          <p:spTgt spid="7172"/>
                                        </p:tgtEl>
                                      </p:cBhvr>
                                    </p:animEffect>
                                  </p:childTnLst>
                                </p:cTn>
                              </p:par>
                              <p:par>
                                <p:cTn id="20" presetID="22" presetClass="entr" presetSubtype="4" fill="hold" nodeType="withEffect">
                                  <p:stCondLst>
                                    <p:cond delay="0"/>
                                  </p:stCondLst>
                                  <p:childTnLst>
                                    <p:set>
                                      <p:cBhvr>
                                        <p:cTn id="21" dur="1" fill="hold">
                                          <p:stCondLst>
                                            <p:cond delay="0"/>
                                          </p:stCondLst>
                                        </p:cTn>
                                        <p:tgtEl>
                                          <p:spTgt spid="7173"/>
                                        </p:tgtEl>
                                        <p:attrNameLst>
                                          <p:attrName>style.visibility</p:attrName>
                                        </p:attrNameLst>
                                      </p:cBhvr>
                                      <p:to>
                                        <p:strVal val="visible"/>
                                      </p:to>
                                    </p:set>
                                    <p:animEffect transition="in" filter="wipe(down)">
                                      <p:cBhvr>
                                        <p:cTn id="22" dur="500"/>
                                        <p:tgtEl>
                                          <p:spTgt spid="7173"/>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down)">
                                      <p:cBhvr>
                                        <p:cTn id="25" dur="500"/>
                                        <p:tgtEl>
                                          <p:spTgt spid="4"/>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ipe(down)">
                                      <p:cBhvr>
                                        <p:cTn id="2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2" grpId="0" animBg="1"/>
      <p:bldP spid="4" grpId="0" animBg="1"/>
      <p:bldP spid="1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960</TotalTime>
  <Words>967</Words>
  <Application>Microsoft Office PowerPoint</Application>
  <PresentationFormat>Widescreen</PresentationFormat>
  <Paragraphs>101</Paragraphs>
  <Slides>20</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Abadi</vt: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meenuabc natarajan</dc:creator>
  <cp:lastModifiedBy>Sivaraman Palaniappan</cp:lastModifiedBy>
  <cp:revision>80</cp:revision>
  <dcterms:created xsi:type="dcterms:W3CDTF">2021-11-20T06:20:30Z</dcterms:created>
  <dcterms:modified xsi:type="dcterms:W3CDTF">2021-11-21T04:48:01Z</dcterms:modified>
</cp:coreProperties>
</file>